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62" r:id="rId2"/>
    <p:sldId id="366" r:id="rId3"/>
    <p:sldId id="423" r:id="rId4"/>
    <p:sldId id="367" r:id="rId5"/>
    <p:sldId id="424" r:id="rId6"/>
    <p:sldId id="448" r:id="rId7"/>
    <p:sldId id="425" r:id="rId8"/>
    <p:sldId id="426" r:id="rId9"/>
    <p:sldId id="427" r:id="rId10"/>
    <p:sldId id="449" r:id="rId11"/>
    <p:sldId id="450" r:id="rId12"/>
    <p:sldId id="428" r:id="rId13"/>
    <p:sldId id="451" r:id="rId14"/>
    <p:sldId id="430" r:id="rId15"/>
    <p:sldId id="431" r:id="rId16"/>
    <p:sldId id="432" r:id="rId17"/>
    <p:sldId id="433" r:id="rId18"/>
    <p:sldId id="434" r:id="rId19"/>
    <p:sldId id="435" r:id="rId20"/>
    <p:sldId id="436" r:id="rId21"/>
    <p:sldId id="437" r:id="rId22"/>
    <p:sldId id="438" r:id="rId23"/>
    <p:sldId id="439" r:id="rId24"/>
    <p:sldId id="440" r:id="rId25"/>
    <p:sldId id="441" r:id="rId26"/>
    <p:sldId id="442" r:id="rId27"/>
    <p:sldId id="443" r:id="rId28"/>
    <p:sldId id="444" r:id="rId29"/>
    <p:sldId id="445" r:id="rId30"/>
    <p:sldId id="446" r:id="rId31"/>
    <p:sldId id="447" r:id="rId32"/>
    <p:sldId id="406" r:id="rId33"/>
  </p:sldIdLst>
  <p:sldSz cx="9144000" cy="6858000" type="screen4x3"/>
  <p:notesSz cx="6858000" cy="9144000"/>
  <p:defaultTextStyle>
    <a:defPPr>
      <a:defRPr lang="zh-CN"/>
    </a:defPPr>
    <a:lvl1pPr marL="0" lvl="0"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1pPr>
    <a:lvl2pPr marL="457200" lvl="1"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2pPr>
    <a:lvl3pPr marL="914400" lvl="2"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3pPr>
    <a:lvl4pPr marL="1371600" lvl="3"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4pPr>
    <a:lvl5pPr marL="1828800" lvl="4"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5pPr>
    <a:lvl6pPr marL="2286000" lvl="5"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6pPr>
    <a:lvl7pPr marL="2743200" lvl="6"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7pPr>
    <a:lvl8pPr marL="3200400" lvl="7"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8pPr>
    <a:lvl9pPr marL="3657600" lvl="8" indent="0" algn="l" defTabSz="914400" rtl="0" eaLnBrk="0" fontAlgn="base" latinLnBrk="1" hangingPunct="0">
      <a:lnSpc>
        <a:spcPct val="100000"/>
      </a:lnSpc>
      <a:spcBef>
        <a:spcPct val="0"/>
      </a:spcBef>
      <a:spcAft>
        <a:spcPct val="0"/>
      </a:spcAft>
      <a:buNone/>
      <a:defRPr b="0" i="0" u="none" kern="1200" baseline="0">
        <a:solidFill>
          <a:schemeClr val="tx1"/>
        </a:solidFill>
        <a:latin typeface="Arial" panose="020B0604020202020204" pitchFamily="34" charset="0"/>
        <a:ea typeface="나눔고딕" pitchFamily="2" charset="-127"/>
        <a:cs typeface="+mn-cs"/>
      </a:defRPr>
    </a:lvl9pPr>
  </p:defaultTextStyle>
  <p:extLst>
    <p:ext uri="{EFAFB233-063F-42B5-8137-9DF3F51BA10A}">
      <p15:sldGuideLst xmlns:p15="http://schemas.microsoft.com/office/powerpoint/2012/main">
        <p15:guide id="1" orient="horz" pos="1207">
          <p15:clr>
            <a:srgbClr val="A4A3A4"/>
          </p15:clr>
        </p15:guide>
        <p15:guide id="2" orient="horz" pos="2712">
          <p15:clr>
            <a:srgbClr val="A4A3A4"/>
          </p15:clr>
        </p15:guide>
        <p15:guide id="3" orient="horz" pos="2630">
          <p15:clr>
            <a:srgbClr val="A4A3A4"/>
          </p15:clr>
        </p15:guide>
        <p15:guide id="4" orient="horz" pos="4132">
          <p15:clr>
            <a:srgbClr val="A4A3A4"/>
          </p15:clr>
        </p15:guide>
        <p15:guide id="5" pos="113">
          <p15:clr>
            <a:srgbClr val="A4A3A4"/>
          </p15:clr>
        </p15:guide>
        <p15:guide id="6" pos="1996">
          <p15:clr>
            <a:srgbClr val="A4A3A4"/>
          </p15:clr>
        </p15:guide>
        <p15:guide id="7" pos="3770">
          <p15:clr>
            <a:srgbClr val="A4A3A4"/>
          </p15:clr>
        </p15:guide>
        <p15:guide id="8" pos="3842">
          <p15:clr>
            <a:srgbClr val="A4A3A4"/>
          </p15:clr>
        </p15:guide>
        <p15:guide id="9" pos="5602">
          <p15:clr>
            <a:srgbClr val="A4A3A4"/>
          </p15:clr>
        </p15:guide>
        <p15:guide id="10" pos="19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808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82"/>
  </p:normalViewPr>
  <p:slideViewPr>
    <p:cSldViewPr showGuides="1">
      <p:cViewPr varScale="1">
        <p:scale>
          <a:sx n="109" d="100"/>
          <a:sy n="109" d="100"/>
        </p:scale>
        <p:origin x="1674" y="96"/>
      </p:cViewPr>
      <p:guideLst>
        <p:guide orient="horz" pos="1207"/>
        <p:guide orient="horz" pos="2712"/>
        <p:guide orient="horz" pos="2630"/>
        <p:guide orient="horz" pos="4132"/>
        <p:guide pos="113"/>
        <p:guide pos="1996"/>
        <p:guide pos="3770"/>
        <p:guide pos="3842"/>
        <p:guide pos="5602"/>
        <p:guide pos="1955"/>
      </p:guideLst>
    </p:cSldViewPr>
  </p:slideViewPr>
  <p:outlineViewPr>
    <p:cViewPr>
      <p:scale>
        <a:sx n="33" d="100"/>
        <a:sy n="33" d="100"/>
      </p:scale>
      <p:origin x="0" y="0"/>
    </p:cViewPr>
  </p:outlineViewPr>
  <p:notesTextViewPr>
    <p:cViewPr>
      <p:scale>
        <a:sx n="100" d="100"/>
        <a:sy n="100" d="100"/>
      </p:scale>
      <p:origin x="0" y="0"/>
    </p:cViewPr>
  </p:notesTextViewPr>
  <p:gridSpacing cx="72033" cy="7203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idx="4294967295"/>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defRPr>
                <a:ea typeface="+mn-ea"/>
              </a:defRPr>
            </a:lvl1pPr>
          </a:lstStyle>
          <a:p>
            <a:pPr marL="0" marR="0" lvl="0" indent="0" algn="l" defTabSz="914400" rtl="0" eaLnBrk="0" fontAlgn="base" latinLnBrk="1"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defRPr>
                <a:ea typeface="+mn-ea"/>
              </a:defRPr>
            </a:lvl1pPr>
          </a:lstStyle>
          <a:p>
            <a:pPr marL="0" marR="0" lvl="0" indent="0" algn="l" defTabSz="914400" rtl="0" eaLnBrk="0" fontAlgn="base" latinLnBrk="1" hangingPunct="0">
              <a:lnSpc>
                <a:spcPct val="100000"/>
              </a:lnSpc>
              <a:spcBef>
                <a:spcPct val="0"/>
              </a:spcBef>
              <a:spcAft>
                <a:spcPct val="0"/>
              </a:spcAft>
              <a:buClrTx/>
              <a:buSzTx/>
              <a:buFontTx/>
              <a:buNone/>
              <a:defRPr/>
            </a:pPr>
            <a:fld id="{09C416CC-760B-46FC-8DF1-B98EA61E9F9B}"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rPr>
              <a:t>2024/4/3</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0964" name="Rectangle 4"/>
          <p:cNvSpPr>
            <a:spLocks noGrp="1" noRot="1" noChangeAspect="1"/>
          </p:cNvSpPr>
          <p:nvPr>
            <p:ph type="sldImg" idx="2"/>
          </p:nvPr>
        </p:nvSpPr>
        <p:spPr>
          <a:xfrm>
            <a:off x="1143000" y="685800"/>
            <a:ext cx="4572000" cy="3429000"/>
          </a:xfrm>
          <a:prstGeom prst="rect">
            <a:avLst/>
          </a:prstGeom>
          <a:noFill/>
          <a:ln w="9525">
            <a:noFill/>
          </a:ln>
        </p:spPr>
      </p:sp>
      <p:sp>
        <p:nvSpPr>
          <p:cNvPr id="2053" name="Rectangle 5"/>
          <p:cNvSpPr>
            <a:spLocks noGrp="1" noRot="1" noChangeAspect="1" noChangeArrowheads="1"/>
          </p:cNvSpPr>
          <p:nvPr/>
        </p:nvSpPr>
        <p:spPr bwMode="auto">
          <a:xfrm>
            <a:off x="685800" y="4343400"/>
            <a:ext cx="5486400" cy="4114800"/>
          </a:xfrm>
          <a:prstGeom prst="rect">
            <a:avLst/>
          </a:prstGeom>
          <a:noFill/>
          <a:ln>
            <a:noFill/>
          </a:ln>
        </p:spPr>
        <p:txBody>
          <a:bodyPr anchor="ctr"/>
          <a:lstStyle>
            <a:lvl1pPr defTabSz="0">
              <a:spcBef>
                <a:spcPct val="30000"/>
              </a:spcBef>
              <a:defRPr sz="1200">
                <a:solidFill>
                  <a:schemeClr val="tx1"/>
                </a:solidFill>
                <a:latin typeface="Arial" panose="020B0604020202020204" pitchFamily="34" charset="0"/>
              </a:defRPr>
            </a:lvl1pPr>
            <a:lvl2pPr defTabSz="0">
              <a:spcBef>
                <a:spcPct val="30000"/>
              </a:spcBef>
              <a:defRPr sz="1200">
                <a:solidFill>
                  <a:schemeClr val="tx1"/>
                </a:solidFill>
                <a:latin typeface="Arial" panose="020B0604020202020204" pitchFamily="34" charset="0"/>
              </a:defRPr>
            </a:lvl2pPr>
            <a:lvl3pPr defTabSz="0">
              <a:spcBef>
                <a:spcPct val="30000"/>
              </a:spcBef>
              <a:defRPr sz="1200">
                <a:solidFill>
                  <a:schemeClr val="tx1"/>
                </a:solidFill>
                <a:latin typeface="Arial" panose="020B0604020202020204" pitchFamily="34" charset="0"/>
              </a:defRPr>
            </a:lvl3pPr>
            <a:lvl4pPr defTabSz="0">
              <a:spcBef>
                <a:spcPct val="30000"/>
              </a:spcBef>
              <a:defRPr sz="1200">
                <a:solidFill>
                  <a:schemeClr val="tx1"/>
                </a:solidFill>
                <a:latin typeface="Arial" panose="020B0604020202020204" pitchFamily="34" charset="0"/>
              </a:defRPr>
            </a:lvl4pPr>
            <a:lvl5pPr defTabSz="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마스터 텍스트 스타일을 편집합니다</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둘째 수준</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셋째 수준</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넷째 수준</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다섯째 수준</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defRPr>
                <a:ea typeface="+mn-ea"/>
              </a:defRPr>
            </a:lvl1pPr>
          </a:lstStyle>
          <a:p>
            <a:pPr marL="0" marR="0" lvl="0" indent="0" algn="l" defTabSz="914400" rtl="0" eaLnBrk="0" fontAlgn="base" latinLnBrk="1"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p>
            <a:pPr lvl="0">
              <a:buNone/>
            </a:pPr>
            <a:fld id="{9A0DB2DC-4C9A-4742-B13C-FB6460FD3503}" type="slidenum">
              <a:rPr lang="zh-CN" altLang="en-US" dirty="0">
                <a:ea typeface="宋体" panose="02010600030101010101" pitchFamily="2" charset="-122"/>
              </a:rPr>
              <a:t>‹#›</a:t>
            </a:fld>
            <a:endParaRPr lang="zh-CN" altLang="en-US"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marL="0" marR="0" lvl="0" indent="0" algn="l" defTabSz="914400" rtl="0" eaLnBrk="0" fontAlgn="base" latinLnBrk="1" hangingPunct="0">
              <a:lnSpc>
                <a:spcPct val="100000"/>
              </a:lnSpc>
              <a:spcBef>
                <a:spcPct val="0"/>
              </a:spcBef>
              <a:spcAft>
                <a:spcPct val="0"/>
              </a:spcAft>
              <a:buClrTx/>
              <a:buSzTx/>
              <a:buFontTx/>
              <a:buNone/>
              <a:defRPr/>
            </a:pPr>
            <a:fld id="{09C416CC-760B-46FC-8DF1-B98EA61E9F9B}"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2024/4/3</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27730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marL="0" marR="0" lvl="0" indent="0" algn="l" defTabSz="914400" rtl="0" eaLnBrk="0" fontAlgn="base" latinLnBrk="1" hangingPunct="0">
              <a:lnSpc>
                <a:spcPct val="100000"/>
              </a:lnSpc>
              <a:spcBef>
                <a:spcPct val="0"/>
              </a:spcBef>
              <a:spcAft>
                <a:spcPct val="0"/>
              </a:spcAft>
              <a:buClrTx/>
              <a:buSzTx/>
              <a:buFontTx/>
              <a:buNone/>
              <a:defRPr/>
            </a:pPr>
            <a:fld id="{09C416CC-760B-46FC-8DF1-B98EA61E9F9B}"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2024/4/3</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5123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2051"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2052"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ctrTitle"/>
          </p:nvPr>
        </p:nvSpPr>
        <p:spPr>
          <a:xfrm>
            <a:off x="685800" y="2130425"/>
            <a:ext cx="7772400" cy="1470025"/>
          </a:xfrm>
        </p:spPr>
        <p:txBody>
          <a:bodyPr/>
          <a:lstStyle>
            <a:lvl1pPr>
              <a:defRPr>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atin typeface="微软雅黑" panose="020B0503020204020204" pitchFamily="34" charset="-122"/>
                <a:ea typeface="微软雅黑" panose="020B0503020204020204" pitchFamily="34"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pic>
        <p:nvPicPr>
          <p:cNvPr id="10242"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10243"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10244"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pic>
        <p:nvPicPr>
          <p:cNvPr id="11266"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11267"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11268"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074"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3075"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3076"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4098"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4099"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4100"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5122"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5123"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5124"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146"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6147"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6148"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7170"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7171"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7172"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pic>
        <p:nvPicPr>
          <p:cNvPr id="8194"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8195"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8196"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pic>
        <p:nvPicPr>
          <p:cNvPr id="9218" name="Picture 2" descr="s"/>
          <p:cNvPicPr>
            <a:picLocks noChangeAspect="1"/>
          </p:cNvPicPr>
          <p:nvPr userDrawn="1"/>
        </p:nvPicPr>
        <p:blipFill>
          <a:blip r:embed="rId2"/>
          <a:stretch>
            <a:fillRect/>
          </a:stretch>
        </p:blipFill>
        <p:spPr>
          <a:xfrm>
            <a:off x="95250" y="28575"/>
            <a:ext cx="9086850" cy="6858000"/>
          </a:xfrm>
          <a:prstGeom prst="rect">
            <a:avLst/>
          </a:prstGeom>
          <a:noFill/>
          <a:ln w="9525">
            <a:noFill/>
          </a:ln>
        </p:spPr>
      </p:pic>
      <p:pic>
        <p:nvPicPr>
          <p:cNvPr id="9219" name="Picture 3" descr="5"/>
          <p:cNvPicPr>
            <a:picLocks noChangeAspect="1"/>
          </p:cNvPicPr>
          <p:nvPr userDrawn="1"/>
        </p:nvPicPr>
        <p:blipFill>
          <a:blip r:embed="rId3"/>
          <a:stretch>
            <a:fillRect/>
          </a:stretch>
        </p:blipFill>
        <p:spPr>
          <a:xfrm>
            <a:off x="1765300" y="-25400"/>
            <a:ext cx="7418388" cy="387350"/>
          </a:xfrm>
          <a:prstGeom prst="rect">
            <a:avLst/>
          </a:prstGeom>
          <a:noFill/>
          <a:ln w="9525">
            <a:noFill/>
          </a:ln>
        </p:spPr>
      </p:pic>
      <p:pic>
        <p:nvPicPr>
          <p:cNvPr id="9220" name="Picture 5" descr="3"/>
          <p:cNvPicPr>
            <a:picLocks noChangeAspect="1"/>
          </p:cNvPicPr>
          <p:nvPr userDrawn="1"/>
        </p:nvPicPr>
        <p:blipFill>
          <a:blip r:embed="rId4"/>
          <a:stretch>
            <a:fillRect/>
          </a:stretch>
        </p:blipFill>
        <p:spPr>
          <a:xfrm>
            <a:off x="0" y="0"/>
            <a:ext cx="1579563" cy="439738"/>
          </a:xfrm>
          <a:prstGeom prst="rect">
            <a:avLst/>
          </a:prstGeom>
          <a:noFill/>
          <a:ln w="9525">
            <a:noFill/>
          </a:ln>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1"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나눔 고딕"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마스터 제목 스타일 편집</a:t>
            </a:r>
          </a:p>
        </p:txBody>
      </p:sp>
      <p:sp>
        <p:nvSpPr>
          <p:cNvPr id="1027" name="텍스트 개체 틀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마스터 텍스트 스타일을 편집합니다</a:t>
            </a:r>
          </a:p>
          <a:p>
            <a:pPr lvl="1"/>
            <a:r>
              <a:rPr lang="zh-CN" altLang="en-US" dirty="0"/>
              <a:t>둘째 수준</a:t>
            </a:r>
          </a:p>
          <a:p>
            <a:pPr lvl="2"/>
            <a:r>
              <a:rPr lang="zh-CN" altLang="en-US" dirty="0"/>
              <a:t>셋째 수준</a:t>
            </a:r>
          </a:p>
          <a:p>
            <a:pPr lvl="3"/>
            <a:r>
              <a:rPr lang="zh-CN" altLang="en-US" dirty="0"/>
              <a:t>넷째 수준</a:t>
            </a:r>
          </a:p>
          <a:p>
            <a:pPr lvl="4"/>
            <a:r>
              <a:rPr lang="zh-CN" altLang="en-US" dirty="0"/>
              <a:t>다섯째 수준</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914400" indent="-914400" algn="ctr" rtl="0" eaLnBrk="0" fontAlgn="base" latinLnBrk="1" hangingPunct="0">
        <a:spcBef>
          <a:spcPct val="0"/>
        </a:spcBef>
        <a:spcAft>
          <a:spcPct val="0"/>
        </a:spcAft>
        <a:defRPr sz="3600">
          <a:solidFill>
            <a:schemeClr val="tx1"/>
          </a:solidFill>
          <a:latin typeface="微软雅黑" panose="020B0503020204020204" pitchFamily="34" charset="-122"/>
          <a:ea typeface="微软雅黑" panose="020B0503020204020204" pitchFamily="34" charset="-122"/>
          <a:cs typeface="+mj-cs"/>
          <a:sym typeface="나눔 고딕" charset="0"/>
        </a:defRPr>
      </a:lvl1pPr>
      <a:lvl2pPr marL="914400" indent="-914400" algn="ctr" rtl="0" eaLnBrk="0" fontAlgn="base" latinLnBrk="1" hangingPunct="0">
        <a:spcBef>
          <a:spcPct val="0"/>
        </a:spcBef>
        <a:spcAft>
          <a:spcPct val="0"/>
        </a:spcAft>
        <a:defRPr sz="3600">
          <a:solidFill>
            <a:schemeClr val="tx1"/>
          </a:solidFill>
          <a:latin typeface="微软雅黑" panose="020B0503020204020204" pitchFamily="34" charset="-122"/>
          <a:ea typeface="微软雅黑" panose="020B0503020204020204" pitchFamily="34" charset="-122"/>
          <a:sym typeface="나눔 고딕" charset="0"/>
        </a:defRPr>
      </a:lvl2pPr>
      <a:lvl3pPr marL="914400" indent="-914400" algn="ctr" rtl="0" eaLnBrk="0" fontAlgn="base" latinLnBrk="1" hangingPunct="0">
        <a:spcBef>
          <a:spcPct val="0"/>
        </a:spcBef>
        <a:spcAft>
          <a:spcPct val="0"/>
        </a:spcAft>
        <a:defRPr sz="3600">
          <a:solidFill>
            <a:schemeClr val="tx1"/>
          </a:solidFill>
          <a:latin typeface="微软雅黑" panose="020B0503020204020204" pitchFamily="34" charset="-122"/>
          <a:ea typeface="微软雅黑" panose="020B0503020204020204" pitchFamily="34" charset="-122"/>
          <a:sym typeface="나눔 고딕" charset="0"/>
        </a:defRPr>
      </a:lvl3pPr>
      <a:lvl4pPr marL="914400" indent="-914400" algn="ctr" rtl="0" eaLnBrk="0" fontAlgn="base" latinLnBrk="1" hangingPunct="0">
        <a:spcBef>
          <a:spcPct val="0"/>
        </a:spcBef>
        <a:spcAft>
          <a:spcPct val="0"/>
        </a:spcAft>
        <a:defRPr sz="3600">
          <a:solidFill>
            <a:schemeClr val="tx1"/>
          </a:solidFill>
          <a:latin typeface="微软雅黑" panose="020B0503020204020204" pitchFamily="34" charset="-122"/>
          <a:ea typeface="微软雅黑" panose="020B0503020204020204" pitchFamily="34" charset="-122"/>
          <a:sym typeface="나눔 고딕" charset="0"/>
        </a:defRPr>
      </a:lvl4pPr>
      <a:lvl5pPr marL="914400" indent="-914400" algn="ctr" rtl="0" eaLnBrk="0" fontAlgn="base" latinLnBrk="1" hangingPunct="0">
        <a:spcBef>
          <a:spcPct val="0"/>
        </a:spcBef>
        <a:spcAft>
          <a:spcPct val="0"/>
        </a:spcAft>
        <a:defRPr sz="3600">
          <a:solidFill>
            <a:schemeClr val="tx1"/>
          </a:solidFill>
          <a:latin typeface="微软雅黑" panose="020B0503020204020204" pitchFamily="34" charset="-122"/>
          <a:ea typeface="微软雅黑" panose="020B0503020204020204" pitchFamily="34" charset="-122"/>
          <a:sym typeface="나눔 고딕" charset="0"/>
        </a:defRPr>
      </a:lvl5pPr>
      <a:lvl6pPr marL="1371600" indent="-914400" algn="ctr" rtl="0" fontAlgn="base" latinLnBrk="1">
        <a:spcBef>
          <a:spcPct val="0"/>
        </a:spcBef>
        <a:spcAft>
          <a:spcPct val="0"/>
        </a:spcAft>
        <a:defRPr sz="3600">
          <a:solidFill>
            <a:schemeClr val="tx1"/>
          </a:solidFill>
          <a:latin typeface="나눔고딕" pitchFamily="2" charset="-127"/>
          <a:ea typeface="나눔고딕" pitchFamily="2" charset="-127"/>
          <a:sym typeface="나눔 고딕" charset="0"/>
        </a:defRPr>
      </a:lvl6pPr>
      <a:lvl7pPr marL="1828800" indent="-914400" algn="ctr" rtl="0" fontAlgn="base" latinLnBrk="1">
        <a:spcBef>
          <a:spcPct val="0"/>
        </a:spcBef>
        <a:spcAft>
          <a:spcPct val="0"/>
        </a:spcAft>
        <a:defRPr sz="3600">
          <a:solidFill>
            <a:schemeClr val="tx1"/>
          </a:solidFill>
          <a:latin typeface="나눔고딕" pitchFamily="2" charset="-127"/>
          <a:ea typeface="나눔고딕" pitchFamily="2" charset="-127"/>
          <a:sym typeface="나눔 고딕" charset="0"/>
        </a:defRPr>
      </a:lvl7pPr>
      <a:lvl8pPr marL="2286000" indent="-914400" algn="ctr" rtl="0" fontAlgn="base" latinLnBrk="1">
        <a:spcBef>
          <a:spcPct val="0"/>
        </a:spcBef>
        <a:spcAft>
          <a:spcPct val="0"/>
        </a:spcAft>
        <a:defRPr sz="3600">
          <a:solidFill>
            <a:schemeClr val="tx1"/>
          </a:solidFill>
          <a:latin typeface="나눔고딕" pitchFamily="2" charset="-127"/>
          <a:ea typeface="나눔고딕" pitchFamily="2" charset="-127"/>
          <a:sym typeface="나눔 고딕" charset="0"/>
        </a:defRPr>
      </a:lvl8pPr>
      <a:lvl9pPr marL="2743200" indent="-914400" algn="ctr" rtl="0" fontAlgn="base" latinLnBrk="1">
        <a:spcBef>
          <a:spcPct val="0"/>
        </a:spcBef>
        <a:spcAft>
          <a:spcPct val="0"/>
        </a:spcAft>
        <a:defRPr sz="3600">
          <a:solidFill>
            <a:schemeClr val="tx1"/>
          </a:solidFill>
          <a:latin typeface="나눔고딕" pitchFamily="2" charset="-127"/>
          <a:ea typeface="나눔고딕" pitchFamily="2" charset="-127"/>
          <a:sym typeface="나눔 고딕" charset="0"/>
        </a:defRPr>
      </a:lvl9pPr>
    </p:titleStyle>
    <p:bodyStyle>
      <a:lvl1pPr marL="342900" indent="-342900" algn="l" rtl="0" eaLnBrk="0" fontAlgn="base" latinLnBrk="1" hangingPunct="0">
        <a:spcBef>
          <a:spcPct val="20000"/>
        </a:spcBef>
        <a:spcAft>
          <a:spcPct val="0"/>
        </a:spcAft>
        <a:buChar char="•"/>
        <a:defRPr sz="2000">
          <a:solidFill>
            <a:schemeClr val="tx1"/>
          </a:solidFill>
          <a:latin typeface="微软雅黑" panose="020B0503020204020204" pitchFamily="34" charset="-122"/>
          <a:ea typeface="微软雅黑" panose="020B0503020204020204" pitchFamily="34" charset="-122"/>
          <a:cs typeface="+mn-cs"/>
          <a:sym typeface="나눔 고딕" charset="0"/>
        </a:defRPr>
      </a:lvl1pPr>
      <a:lvl2pPr marL="742950" indent="-285750" algn="l" rtl="0" eaLnBrk="0" fontAlgn="base" latinLnBrk="1" hangingPunct="0">
        <a:spcBef>
          <a:spcPct val="20000"/>
        </a:spcBef>
        <a:spcAft>
          <a:spcPct val="0"/>
        </a:spcAft>
        <a:buChar char="–"/>
        <a:defRPr sz="2000">
          <a:solidFill>
            <a:schemeClr val="tx1"/>
          </a:solidFill>
          <a:latin typeface="微软雅黑" panose="020B0503020204020204" pitchFamily="34" charset="-122"/>
          <a:ea typeface="微软雅黑" panose="020B0503020204020204" pitchFamily="34" charset="-122"/>
          <a:sym typeface="나눔 고딕" charset="0"/>
        </a:defRPr>
      </a:lvl2pPr>
      <a:lvl3pPr marL="1143000" indent="-228600" algn="l" rtl="0" eaLnBrk="0" fontAlgn="base" latinLnBrk="1" hangingPunct="0">
        <a:spcBef>
          <a:spcPct val="20000"/>
        </a:spcBef>
        <a:spcAft>
          <a:spcPct val="0"/>
        </a:spcAft>
        <a:buChar char="•"/>
        <a:defRPr sz="2000">
          <a:solidFill>
            <a:schemeClr val="tx1"/>
          </a:solidFill>
          <a:latin typeface="微软雅黑" panose="020B0503020204020204" pitchFamily="34" charset="-122"/>
          <a:ea typeface="微软雅黑" panose="020B0503020204020204" pitchFamily="34" charset="-122"/>
          <a:sym typeface="나눔 고딕" charset="0"/>
        </a:defRPr>
      </a:lvl3pPr>
      <a:lvl4pPr marL="1600200" indent="-228600" algn="l" rtl="0" eaLnBrk="0" fontAlgn="base" latinLnBrk="1" hangingPunct="0">
        <a:spcBef>
          <a:spcPct val="20000"/>
        </a:spcBef>
        <a:spcAft>
          <a:spcPct val="0"/>
        </a:spcAft>
        <a:buChar char="–"/>
        <a:defRPr sz="2000">
          <a:solidFill>
            <a:schemeClr val="tx1"/>
          </a:solidFill>
          <a:latin typeface="微软雅黑" panose="020B0503020204020204" pitchFamily="34" charset="-122"/>
          <a:ea typeface="微软雅黑" panose="020B0503020204020204" pitchFamily="34" charset="-122"/>
          <a:sym typeface="나눔 고딕" charset="0"/>
        </a:defRPr>
      </a:lvl4pPr>
      <a:lvl5pPr marL="2057400" indent="-228600" algn="l" rtl="0" eaLnBrk="0" fontAlgn="base" latinLnBrk="1" hangingPunct="0">
        <a:spcBef>
          <a:spcPct val="20000"/>
        </a:spcBef>
        <a:spcAft>
          <a:spcPct val="0"/>
        </a:spcAft>
        <a:buChar char="»"/>
        <a:defRPr sz="2000">
          <a:solidFill>
            <a:schemeClr val="tx1"/>
          </a:solidFill>
          <a:latin typeface="微软雅黑" panose="020B0503020204020204" pitchFamily="34" charset="-122"/>
          <a:ea typeface="微软雅黑" panose="020B0503020204020204" pitchFamily="34" charset="-122"/>
          <a:sym typeface="나눔 고딕" charset="0"/>
        </a:defRPr>
      </a:lvl5pPr>
      <a:lvl6pPr marL="2514600" indent="-228600" algn="l" rtl="0" fontAlgn="base" latinLnBrk="1">
        <a:spcBef>
          <a:spcPct val="20000"/>
        </a:spcBef>
        <a:spcAft>
          <a:spcPct val="0"/>
        </a:spcAft>
        <a:defRPr sz="2000">
          <a:solidFill>
            <a:schemeClr val="tx1"/>
          </a:solidFill>
          <a:latin typeface="+mn-lt"/>
          <a:ea typeface="+mn-ea"/>
          <a:sym typeface="나눔 고딕" charset="0"/>
        </a:defRPr>
      </a:lvl6pPr>
      <a:lvl7pPr marL="2971800" indent="-228600" algn="l" rtl="0" fontAlgn="base" latinLnBrk="1">
        <a:spcBef>
          <a:spcPct val="20000"/>
        </a:spcBef>
        <a:spcAft>
          <a:spcPct val="0"/>
        </a:spcAft>
        <a:defRPr sz="2000">
          <a:solidFill>
            <a:schemeClr val="tx1"/>
          </a:solidFill>
          <a:latin typeface="+mn-lt"/>
          <a:ea typeface="+mn-ea"/>
          <a:sym typeface="나눔 고딕" charset="0"/>
        </a:defRPr>
      </a:lvl7pPr>
      <a:lvl8pPr marL="3429000" indent="-228600" algn="l" rtl="0" fontAlgn="base" latinLnBrk="1">
        <a:spcBef>
          <a:spcPct val="20000"/>
        </a:spcBef>
        <a:spcAft>
          <a:spcPct val="0"/>
        </a:spcAft>
        <a:defRPr sz="2000">
          <a:solidFill>
            <a:schemeClr val="tx1"/>
          </a:solidFill>
          <a:latin typeface="+mn-lt"/>
          <a:ea typeface="+mn-ea"/>
          <a:sym typeface="나눔 고딕" charset="0"/>
        </a:defRPr>
      </a:lvl8pPr>
      <a:lvl9pPr marL="3886200" indent="-228600" algn="l" rtl="0" fontAlgn="base" latinLnBrk="1">
        <a:spcBef>
          <a:spcPct val="20000"/>
        </a:spcBef>
        <a:spcAft>
          <a:spcPct val="0"/>
        </a:spcAft>
        <a:defRPr sz="2000">
          <a:solidFill>
            <a:schemeClr val="tx1"/>
          </a:solidFill>
          <a:latin typeface="+mn-lt"/>
          <a:ea typeface="+mn-ea"/>
          <a:sym typeface="나눔 고딕"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descr="fdd"/>
          <p:cNvPicPr>
            <a:picLocks noChangeAspect="1"/>
          </p:cNvPicPr>
          <p:nvPr/>
        </p:nvPicPr>
        <p:blipFill>
          <a:blip r:embed="rId2"/>
          <a:stretch>
            <a:fillRect/>
          </a:stretch>
        </p:blipFill>
        <p:spPr>
          <a:xfrm>
            <a:off x="0" y="3429000"/>
            <a:ext cx="9144000" cy="3441700"/>
          </a:xfrm>
          <a:prstGeom prst="rect">
            <a:avLst/>
          </a:prstGeom>
          <a:noFill/>
          <a:ln w="9525">
            <a:noFill/>
          </a:ln>
        </p:spPr>
      </p:pic>
      <p:sp>
        <p:nvSpPr>
          <p:cNvPr id="12291" name="TextBox 19"/>
          <p:cNvSpPr/>
          <p:nvPr/>
        </p:nvSpPr>
        <p:spPr>
          <a:xfrm>
            <a:off x="179388" y="3573463"/>
            <a:ext cx="8137525" cy="366712"/>
          </a:xfrm>
          <a:prstGeom prst="rect">
            <a:avLst/>
          </a:prstGeom>
          <a:noFill/>
          <a:ln w="9525">
            <a:noFill/>
          </a:ln>
        </p:spPr>
        <p:txBody>
          <a:bodyPr>
            <a:spAutoFit/>
          </a:bodyPr>
          <a:lstStyle/>
          <a:p>
            <a:endParaRPr lang="zh-CN" altLang="en-US" dirty="0">
              <a:latin typeface="Arial" panose="020B0604020202020204" pitchFamily="34" charset="0"/>
              <a:ea typeface="宋体" panose="02010600030101010101" pitchFamily="2" charset="-122"/>
            </a:endParaRPr>
          </a:p>
        </p:txBody>
      </p:sp>
      <p:sp>
        <p:nvSpPr>
          <p:cNvPr id="12292" name="Rectangle 7"/>
          <p:cNvSpPr>
            <a:spLocks noGrp="1"/>
          </p:cNvSpPr>
          <p:nvPr>
            <p:ph type="ctrTitle"/>
          </p:nvPr>
        </p:nvSpPr>
        <p:spPr>
          <a:xfrm>
            <a:off x="1042988" y="4357688"/>
            <a:ext cx="7132637" cy="1285875"/>
          </a:xfrm>
        </p:spPr>
        <p:txBody>
          <a:bodyPr vert="horz" wrap="square" lIns="103629" tIns="51814" rIns="103629" bIns="51814" anchor="ctr" anchorCtr="0"/>
          <a:lstStyle/>
          <a:p>
            <a:pPr marL="0" indent="0" eaLnBrk="1" hangingPunct="1">
              <a:buClrTx/>
              <a:buSzTx/>
              <a:buFontTx/>
            </a:pPr>
            <a:r>
              <a:rPr lang="zh-CN" altLang="en-US" b="1" dirty="0">
                <a:latin typeface="微软雅黑" panose="020B0503020204020204" pitchFamily="34" charset="-122"/>
                <a:ea typeface="微软雅黑" panose="020B0503020204020204" pitchFamily="34" charset="-122"/>
                <a:cs typeface="+mj-cs"/>
                <a:sym typeface="나눔 고딕" charset="0"/>
              </a:rPr>
              <a:t>土木工程专业毕业设计（论文）</a:t>
            </a:r>
            <a:r>
              <a:rPr lang="en-US" altLang="zh-CN" b="1" dirty="0">
                <a:latin typeface="微软雅黑" panose="020B0503020204020204" pitchFamily="34" charset="-122"/>
                <a:ea typeface="微软雅黑" panose="020B0503020204020204" pitchFamily="34" charset="-122"/>
                <a:cs typeface="+mj-cs"/>
                <a:sym typeface="나눔 고딕" charset="0"/>
              </a:rPr>
              <a:t/>
            </a:r>
            <a:br>
              <a:rPr lang="en-US" altLang="zh-CN" b="1" dirty="0">
                <a:latin typeface="微软雅黑" panose="020B0503020204020204" pitchFamily="34" charset="-122"/>
                <a:ea typeface="微软雅黑" panose="020B0503020204020204" pitchFamily="34" charset="-122"/>
                <a:cs typeface="+mj-cs"/>
                <a:sym typeface="나눔 고딕" charset="0"/>
              </a:rPr>
            </a:br>
            <a:r>
              <a:rPr lang="zh-CN" altLang="en-US" b="1" dirty="0">
                <a:latin typeface="微软雅黑" panose="020B0503020204020204" pitchFamily="34" charset="-122"/>
                <a:ea typeface="微软雅黑" panose="020B0503020204020204" pitchFamily="34" charset="-122"/>
                <a:cs typeface="+mj-cs"/>
                <a:sym typeface="나눔 고딕" charset="0"/>
              </a:rPr>
              <a:t>答辩主持人培训</a:t>
            </a:r>
            <a:endParaRPr lang="en-US" altLang="zh-CN" b="1" dirty="0">
              <a:latin typeface="微软雅黑" panose="020B0503020204020204" pitchFamily="34" charset="-122"/>
              <a:ea typeface="微软雅黑" panose="020B0503020204020204" pitchFamily="34" charset="-122"/>
              <a:cs typeface="+mj-cs"/>
              <a:sym typeface="나눔 고딕" charset="0"/>
            </a:endParaRPr>
          </a:p>
        </p:txBody>
      </p:sp>
      <p:sp>
        <p:nvSpPr>
          <p:cNvPr id="12293" name="Rectangle 8"/>
          <p:cNvSpPr>
            <a:spLocks noGrp="1"/>
          </p:cNvSpPr>
          <p:nvPr>
            <p:ph type="subTitle" idx="1"/>
          </p:nvPr>
        </p:nvSpPr>
        <p:spPr>
          <a:xfrm>
            <a:off x="1341438" y="5924550"/>
            <a:ext cx="6400800" cy="457200"/>
          </a:xfrm>
        </p:spPr>
        <p:txBody>
          <a:bodyPr vert="horz" wrap="square" lIns="103629" tIns="51814" rIns="103629" bIns="51814" anchor="t" anchorCtr="0"/>
          <a:lstStyle/>
          <a:p>
            <a:pPr eaLnBrk="1" hangingPunct="1">
              <a:buClrTx/>
              <a:buSzTx/>
              <a:buFontTx/>
            </a:pPr>
            <a:r>
              <a:rPr lang="zh-CN" altLang="en-US" sz="2400" dirty="0">
                <a:latin typeface="微软雅黑" panose="020B0503020204020204" pitchFamily="34" charset="-122"/>
                <a:ea typeface="微软雅黑" panose="020B0503020204020204" pitchFamily="34" charset="-122"/>
                <a:cs typeface="+mn-cs"/>
                <a:sym typeface="나눔 고딕" charset="0"/>
              </a:rPr>
              <a:t>王  卓</a:t>
            </a:r>
          </a:p>
        </p:txBody>
      </p:sp>
      <p:pic>
        <p:nvPicPr>
          <p:cNvPr id="12294" name="Picture 9" descr="2"/>
          <p:cNvPicPr>
            <a:picLocks noChangeAspect="1"/>
          </p:cNvPicPr>
          <p:nvPr/>
        </p:nvPicPr>
        <p:blipFill>
          <a:blip r:embed="rId3"/>
          <a:stretch>
            <a:fillRect/>
          </a:stretch>
        </p:blipFill>
        <p:spPr>
          <a:xfrm>
            <a:off x="0" y="-9525"/>
            <a:ext cx="9144000" cy="343852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
          <p:cNvPicPr>
            <a:picLocks noChangeAspect="1"/>
          </p:cNvPicPr>
          <p:nvPr/>
        </p:nvPicPr>
        <p:blipFill>
          <a:blip r:embed="rId3"/>
          <a:stretch>
            <a:fillRect/>
          </a:stretch>
        </p:blipFill>
        <p:spPr>
          <a:xfrm>
            <a:off x="0" y="-25400"/>
            <a:ext cx="9144000" cy="6854825"/>
          </a:xfrm>
          <a:prstGeom prst="rect">
            <a:avLst/>
          </a:prstGeom>
          <a:noFill/>
          <a:ln w="9525">
            <a:noFill/>
          </a:ln>
        </p:spPr>
      </p:pic>
      <p:pic>
        <p:nvPicPr>
          <p:cNvPr id="19459" name="Picture 3" descr="5"/>
          <p:cNvPicPr>
            <a:picLocks noChangeAspect="1"/>
          </p:cNvPicPr>
          <p:nvPr/>
        </p:nvPicPr>
        <p:blipFill>
          <a:blip r:embed="rId4"/>
          <a:stretch>
            <a:fillRect/>
          </a:stretch>
        </p:blipFill>
        <p:spPr>
          <a:xfrm>
            <a:off x="1765300" y="-22225"/>
            <a:ext cx="7418388" cy="384175"/>
          </a:xfrm>
          <a:prstGeom prst="rect">
            <a:avLst/>
          </a:prstGeom>
          <a:noFill/>
          <a:ln w="9525">
            <a:noFill/>
          </a:ln>
        </p:spPr>
      </p:pic>
      <p:pic>
        <p:nvPicPr>
          <p:cNvPr id="19460" name="Picture 5" descr="3"/>
          <p:cNvPicPr>
            <a:picLocks noChangeAspect="1"/>
          </p:cNvPicPr>
          <p:nvPr/>
        </p:nvPicPr>
        <p:blipFill>
          <a:blip r:embed="rId5"/>
          <a:stretch>
            <a:fillRect/>
          </a:stretch>
        </p:blipFill>
        <p:spPr>
          <a:xfrm>
            <a:off x="0" y="0"/>
            <a:ext cx="1579563" cy="439738"/>
          </a:xfrm>
          <a:prstGeom prst="rect">
            <a:avLst/>
          </a:prstGeom>
          <a:noFill/>
          <a:ln w="9525">
            <a:noFill/>
          </a:ln>
        </p:spPr>
      </p:pic>
      <p:sp>
        <p:nvSpPr>
          <p:cNvPr id="19461" name="Rectangle 17"/>
          <p:cNvSpPr/>
          <p:nvPr/>
        </p:nvSpPr>
        <p:spPr>
          <a:xfrm>
            <a:off x="1677604" y="428952"/>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9462" name="Rectangle 19"/>
          <p:cNvSpPr/>
          <p:nvPr/>
        </p:nvSpPr>
        <p:spPr>
          <a:xfrm>
            <a:off x="71438" y="1221326"/>
            <a:ext cx="9072562" cy="5410712"/>
          </a:xfrm>
          <a:prstGeom prst="rect">
            <a:avLst/>
          </a:prstGeom>
          <a:noFill/>
          <a:ln w="9525">
            <a:noFill/>
          </a:ln>
        </p:spPr>
        <p:txBody>
          <a:bodyPr anchor="ctr" anchorCtr="0">
            <a:spAutoFit/>
          </a:bodyPr>
          <a:lstStyle/>
          <a:p>
            <a:pPr>
              <a:lnSpc>
                <a:spcPct val="120000"/>
              </a:lnSpc>
            </a:pPr>
            <a:r>
              <a:rPr lang="zh-CN" altLang="en-US" sz="2400" b="1" dirty="0" smtClean="0">
                <a:latin typeface="黑体" panose="02010609060101010101" pitchFamily="49" charset="-122"/>
                <a:ea typeface="黑体" panose="02010609060101010101" pitchFamily="49" charset="-122"/>
              </a:rPr>
              <a:t>    第五</a:t>
            </a:r>
            <a:r>
              <a:rPr lang="zh-CN" altLang="en-US" sz="2400" b="1" dirty="0">
                <a:latin typeface="黑体" panose="02010609060101010101" pitchFamily="49" charset="-122"/>
                <a:ea typeface="黑体" panose="02010609060101010101" pitchFamily="49" charset="-122"/>
              </a:rPr>
              <a:t>章  </a:t>
            </a:r>
            <a:r>
              <a:rPr lang="zh-CN" altLang="en-US" sz="2400" b="1" dirty="0" smtClean="0">
                <a:latin typeface="黑体" panose="02010609060101010101" pitchFamily="49" charset="-122"/>
                <a:ea typeface="黑体" panose="02010609060101010101" pitchFamily="49" charset="-122"/>
              </a:rPr>
              <a:t>学位撤销</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第十三</a:t>
            </a:r>
            <a:r>
              <a:rPr lang="zh-CN" altLang="en-US" sz="2400" b="1" dirty="0" smtClean="0">
                <a:latin typeface="仿宋" panose="02010609060101010101" pitchFamily="49" charset="-122"/>
                <a:ea typeface="仿宋" panose="02010609060101010101" pitchFamily="49" charset="-122"/>
              </a:rPr>
              <a:t>条  对</a:t>
            </a:r>
            <a:r>
              <a:rPr lang="zh-CN" altLang="en-US" sz="2400" b="1" dirty="0">
                <a:latin typeface="仿宋" panose="02010609060101010101" pitchFamily="49" charset="-122"/>
                <a:ea typeface="仿宋" panose="02010609060101010101" pitchFamily="49" charset="-122"/>
              </a:rPr>
              <a:t>已授予的学位，经认定有以下情况的，</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评定委员会可做出撤销学位的决议：</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一）以作弊、剽窃、抄袭等学术不端行为或者其他</a:t>
            </a:r>
            <a:r>
              <a:rPr lang="zh-CN" altLang="en-US" sz="2400" b="1" dirty="0" smtClean="0">
                <a:latin typeface="仿宋" panose="02010609060101010101" pitchFamily="49" charset="-122"/>
                <a:ea typeface="仿宋" panose="02010609060101010101" pitchFamily="49" charset="-122"/>
              </a:rPr>
              <a:t>不正当</a:t>
            </a:r>
            <a:r>
              <a:rPr lang="zh-CN" altLang="en-US" sz="2400" b="1" dirty="0">
                <a:latin typeface="仿宋" panose="02010609060101010101" pitchFamily="49" charset="-122"/>
                <a:ea typeface="仿宋" panose="02010609060101010101" pitchFamily="49" charset="-122"/>
              </a:rPr>
              <a:t>手段获得学位的；</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二）发现论文未达到学位授予标准的；</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三）发现在授予时确有不符合本细则第三条、第四</a:t>
            </a:r>
            <a:r>
              <a:rPr lang="zh-CN" altLang="en-US" sz="2400" b="1" dirty="0" smtClean="0">
                <a:latin typeface="仿宋" panose="02010609060101010101" pitchFamily="49" charset="-122"/>
                <a:ea typeface="仿宋" panose="02010609060101010101" pitchFamily="49" charset="-122"/>
              </a:rPr>
              <a:t>条事实</a:t>
            </a:r>
            <a:r>
              <a:rPr lang="zh-CN" altLang="en-US" sz="2400" b="1" dirty="0">
                <a:latin typeface="仿宋" panose="02010609060101010101" pitchFamily="49" charset="-122"/>
                <a:ea typeface="仿宋" panose="02010609060101010101" pitchFamily="49" charset="-122"/>
              </a:rPr>
              <a:t>的，或有其他严重违反</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中华人民共和国学位条例</a:t>
            </a:r>
            <a:r>
              <a:rPr lang="en-US" altLang="zh-CN" sz="2400" b="1" dirty="0">
                <a:latin typeface="仿宋" panose="02010609060101010101" pitchFamily="49" charset="-122"/>
                <a:ea typeface="仿宋" panose="02010609060101010101" pitchFamily="49" charset="-122"/>
              </a:rPr>
              <a:t>》</a:t>
            </a:r>
            <a:r>
              <a:rPr lang="zh-CN" altLang="en-US" sz="2400" b="1" dirty="0" smtClean="0">
                <a:latin typeface="仿宋" panose="02010609060101010101" pitchFamily="49" charset="-122"/>
                <a:ea typeface="仿宋" panose="02010609060101010101" pitchFamily="49" charset="-122"/>
              </a:rPr>
              <a:t>及相关</a:t>
            </a:r>
            <a:r>
              <a:rPr lang="zh-CN" altLang="en-US" sz="2400" b="1" dirty="0">
                <a:latin typeface="仿宋" panose="02010609060101010101" pitchFamily="49" charset="-122"/>
                <a:ea typeface="仿宋" panose="02010609060101010101" pitchFamily="49" charset="-122"/>
              </a:rPr>
              <a:t>制度事实的；</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四）发现违反招生规定取得入学资格或者学籍的；</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五）被撤销毕业证书的；</a:t>
            </a:r>
          </a:p>
          <a:p>
            <a:pPr>
              <a:lnSpc>
                <a:spcPct val="120000"/>
              </a:lnSpc>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六）学位评定委员会认定可撤销学位的其他事由。</a:t>
            </a:r>
          </a:p>
        </p:txBody>
      </p:sp>
    </p:spTree>
    <p:extLst>
      <p:ext uri="{BB962C8B-B14F-4D97-AF65-F5344CB8AC3E}">
        <p14:creationId xmlns:p14="http://schemas.microsoft.com/office/powerpoint/2010/main" val="322770156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
          <p:cNvPicPr>
            <a:picLocks noChangeAspect="1"/>
          </p:cNvPicPr>
          <p:nvPr/>
        </p:nvPicPr>
        <p:blipFill>
          <a:blip r:embed="rId3"/>
          <a:stretch>
            <a:fillRect/>
          </a:stretch>
        </p:blipFill>
        <p:spPr>
          <a:xfrm>
            <a:off x="0" y="-25400"/>
            <a:ext cx="9144000" cy="6854825"/>
          </a:xfrm>
          <a:prstGeom prst="rect">
            <a:avLst/>
          </a:prstGeom>
          <a:noFill/>
          <a:ln w="9525">
            <a:noFill/>
          </a:ln>
        </p:spPr>
      </p:pic>
      <p:pic>
        <p:nvPicPr>
          <p:cNvPr id="19459" name="Picture 3" descr="5"/>
          <p:cNvPicPr>
            <a:picLocks noChangeAspect="1"/>
          </p:cNvPicPr>
          <p:nvPr/>
        </p:nvPicPr>
        <p:blipFill>
          <a:blip r:embed="rId4"/>
          <a:stretch>
            <a:fillRect/>
          </a:stretch>
        </p:blipFill>
        <p:spPr>
          <a:xfrm>
            <a:off x="1765300" y="-22225"/>
            <a:ext cx="7418388" cy="384175"/>
          </a:xfrm>
          <a:prstGeom prst="rect">
            <a:avLst/>
          </a:prstGeom>
          <a:noFill/>
          <a:ln w="9525">
            <a:noFill/>
          </a:ln>
        </p:spPr>
      </p:pic>
      <p:pic>
        <p:nvPicPr>
          <p:cNvPr id="19460" name="Picture 5" descr="3"/>
          <p:cNvPicPr>
            <a:picLocks noChangeAspect="1"/>
          </p:cNvPicPr>
          <p:nvPr/>
        </p:nvPicPr>
        <p:blipFill>
          <a:blip r:embed="rId5"/>
          <a:stretch>
            <a:fillRect/>
          </a:stretch>
        </p:blipFill>
        <p:spPr>
          <a:xfrm>
            <a:off x="0" y="0"/>
            <a:ext cx="1579563" cy="439738"/>
          </a:xfrm>
          <a:prstGeom prst="rect">
            <a:avLst/>
          </a:prstGeom>
          <a:noFill/>
          <a:ln w="9525">
            <a:noFill/>
          </a:ln>
        </p:spPr>
      </p:pic>
      <p:sp>
        <p:nvSpPr>
          <p:cNvPr id="19461" name="Rectangle 17"/>
          <p:cNvSpPr/>
          <p:nvPr/>
        </p:nvSpPr>
        <p:spPr>
          <a:xfrm>
            <a:off x="1677604" y="428952"/>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9462" name="Rectangle 19"/>
          <p:cNvSpPr/>
          <p:nvPr/>
        </p:nvSpPr>
        <p:spPr>
          <a:xfrm>
            <a:off x="71438" y="1916307"/>
            <a:ext cx="9072562" cy="2751522"/>
          </a:xfrm>
          <a:prstGeom prst="rect">
            <a:avLst/>
          </a:prstGeom>
          <a:noFill/>
          <a:ln w="9525">
            <a:noFill/>
          </a:ln>
        </p:spPr>
        <p:txBody>
          <a:bodyPr anchor="ctr" anchorCtr="0">
            <a:spAutoFit/>
          </a:bodyPr>
          <a:lstStyle/>
          <a:p>
            <a:pPr>
              <a:lnSpc>
                <a:spcPct val="120000"/>
              </a:lnSpc>
            </a:pPr>
            <a:r>
              <a:rPr lang="zh-CN" altLang="en-US" sz="2400" b="1" dirty="0" smtClean="0">
                <a:latin typeface="黑体" panose="02010609060101010101" pitchFamily="49" charset="-122"/>
                <a:ea typeface="黑体" panose="02010609060101010101" pitchFamily="49" charset="-122"/>
              </a:rPr>
              <a:t>    第五</a:t>
            </a:r>
            <a:r>
              <a:rPr lang="zh-CN" altLang="en-US" sz="2400" b="1" dirty="0">
                <a:latin typeface="黑体" panose="02010609060101010101" pitchFamily="49" charset="-122"/>
                <a:ea typeface="黑体" panose="02010609060101010101" pitchFamily="49" charset="-122"/>
              </a:rPr>
              <a:t>章  </a:t>
            </a:r>
            <a:r>
              <a:rPr lang="zh-CN" altLang="en-US" sz="2400" b="1" dirty="0" smtClean="0">
                <a:latin typeface="黑体" panose="02010609060101010101" pitchFamily="49" charset="-122"/>
                <a:ea typeface="黑体" panose="02010609060101010101" pitchFamily="49" charset="-122"/>
              </a:rPr>
              <a:t>学位撤销</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smtClean="0">
                <a:latin typeface="仿宋" panose="02010609060101010101" pitchFamily="49" charset="-122"/>
                <a:ea typeface="仿宋" panose="02010609060101010101" pitchFamily="49" charset="-122"/>
              </a:rPr>
              <a:t>第十四条  对于</a:t>
            </a:r>
            <a:r>
              <a:rPr lang="zh-CN" altLang="en-US" sz="2400" b="1" dirty="0">
                <a:latin typeface="仿宋" panose="02010609060101010101" pitchFamily="49" charset="-122"/>
                <a:ea typeface="仿宋" panose="02010609060101010101" pitchFamily="49" charset="-122"/>
              </a:rPr>
              <a:t>发现的学位撤销相关事由，工作</a:t>
            </a:r>
            <a:r>
              <a:rPr lang="zh-CN" altLang="en-US" sz="2400" b="1" dirty="0" smtClean="0">
                <a:latin typeface="仿宋" panose="02010609060101010101" pitchFamily="49" charset="-122"/>
                <a:ea typeface="仿宋" panose="02010609060101010101" pitchFamily="49" charset="-122"/>
              </a:rPr>
              <a:t>程序如下</a:t>
            </a:r>
            <a:r>
              <a:rPr lang="zh-CN" altLang="en-US" sz="2400" b="1" dirty="0" smtClean="0">
                <a:latin typeface="仿宋" panose="02010609060101010101" pitchFamily="49" charset="-122"/>
                <a:ea typeface="仿宋" panose="02010609060101010101" pitchFamily="49" charset="-122"/>
                <a:sym typeface="Wingdings" panose="05000000000000000000" pitchFamily="2" charset="2"/>
              </a:rPr>
              <a:t>：（略）</a:t>
            </a:r>
            <a:endParaRPr lang="en-US" altLang="zh-CN" sz="2400" b="1" dirty="0" smtClean="0">
              <a:latin typeface="仿宋" panose="02010609060101010101" pitchFamily="49" charset="-122"/>
              <a:ea typeface="仿宋" panose="02010609060101010101" pitchFamily="49" charset="-122"/>
              <a:sym typeface="Wingdings" panose="05000000000000000000" pitchFamily="2" charset="2"/>
            </a:endParaRPr>
          </a:p>
          <a:p>
            <a:pPr>
              <a:lnSpc>
                <a:spcPct val="120000"/>
              </a:lnSpc>
            </a:pPr>
            <a:r>
              <a:rPr lang="zh-CN" altLang="en-US" sz="2400" b="1" dirty="0" smtClean="0">
                <a:latin typeface="仿宋" panose="02010609060101010101" pitchFamily="49" charset="-122"/>
                <a:ea typeface="仿宋" panose="02010609060101010101" pitchFamily="49" charset="-122"/>
              </a:rPr>
              <a:t>    第十五</a:t>
            </a:r>
            <a:r>
              <a:rPr lang="zh-CN" altLang="en-US" sz="2400" b="1" dirty="0">
                <a:latin typeface="仿宋" panose="02010609060101010101" pitchFamily="49" charset="-122"/>
                <a:ea typeface="仿宋" panose="02010609060101010101" pitchFamily="49" charset="-122"/>
              </a:rPr>
              <a:t>条 </a:t>
            </a:r>
            <a:r>
              <a:rPr lang="zh-CN" altLang="en-US" sz="2400" b="1" dirty="0" smtClean="0">
                <a:latin typeface="仿宋" panose="02010609060101010101" pitchFamily="49" charset="-122"/>
                <a:ea typeface="仿宋" panose="02010609060101010101" pitchFamily="49" charset="-122"/>
              </a:rPr>
              <a:t> 对于</a:t>
            </a:r>
            <a:r>
              <a:rPr lang="zh-CN" altLang="en-US" sz="2400" b="1" dirty="0">
                <a:latin typeface="仿宋" panose="02010609060101010101" pitchFamily="49" charset="-122"/>
                <a:ea typeface="仿宋" panose="02010609060101010101" pitchFamily="49" charset="-122"/>
              </a:rPr>
              <a:t>撤销的学位，学位办公室予以公告，</a:t>
            </a:r>
            <a:r>
              <a:rPr lang="zh-CN" altLang="en-US" sz="2400" b="1" dirty="0" smtClean="0">
                <a:latin typeface="仿宋" panose="02010609060101010101" pitchFamily="49" charset="-122"/>
                <a:ea typeface="仿宋" panose="02010609060101010101" pitchFamily="49" charset="-122"/>
              </a:rPr>
              <a:t>宣布</a:t>
            </a:r>
            <a:r>
              <a:rPr lang="zh-CN" altLang="en-US" sz="2400" b="1" dirty="0">
                <a:latin typeface="仿宋" panose="02010609060101010101" pitchFamily="49" charset="-122"/>
                <a:ea typeface="仿宋" panose="02010609060101010101" pitchFamily="49" charset="-122"/>
              </a:rPr>
              <a:t>学位证书作废。被撤销的学位授予信息已备案的，学校</a:t>
            </a:r>
            <a:r>
              <a:rPr lang="zh-CN" altLang="en-US" sz="2400" b="1" dirty="0" smtClean="0">
                <a:latin typeface="仿宋" panose="02010609060101010101" pitchFamily="49" charset="-122"/>
                <a:ea typeface="仿宋" panose="02010609060101010101" pitchFamily="49" charset="-122"/>
              </a:rPr>
              <a:t>将予以</a:t>
            </a:r>
            <a:r>
              <a:rPr lang="zh-CN" altLang="en-US" sz="2400" b="1" dirty="0">
                <a:latin typeface="仿宋" panose="02010609060101010101" pitchFamily="49" charset="-122"/>
                <a:ea typeface="仿宋" panose="02010609060101010101" pitchFamily="49" charset="-122"/>
              </a:rPr>
              <a:t>注销。学生被撤销学位后不能再次申请学位。</a:t>
            </a:r>
          </a:p>
        </p:txBody>
      </p:sp>
    </p:spTree>
    <p:extLst>
      <p:ext uri="{BB962C8B-B14F-4D97-AF65-F5344CB8AC3E}">
        <p14:creationId xmlns:p14="http://schemas.microsoft.com/office/powerpoint/2010/main" val="29199863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048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048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0485" name="Rectangle 17"/>
          <p:cNvSpPr/>
          <p:nvPr/>
        </p:nvSpPr>
        <p:spPr>
          <a:xfrm>
            <a:off x="595313" y="547688"/>
            <a:ext cx="8120062"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国家开放大学学士学位授予工作实施细则（试行）</a:t>
            </a:r>
            <a:endParaRPr lang="zh-CN" altLang="en-US" sz="2800" dirty="0">
              <a:latin typeface="黑体" panose="02010609060101010101" pitchFamily="49" charset="-122"/>
              <a:ea typeface="黑体" panose="02010609060101010101" pitchFamily="49" charset="-122"/>
            </a:endParaRPr>
          </a:p>
        </p:txBody>
      </p:sp>
      <p:sp>
        <p:nvSpPr>
          <p:cNvPr id="20486" name="Rectangle 19"/>
          <p:cNvSpPr/>
          <p:nvPr/>
        </p:nvSpPr>
        <p:spPr>
          <a:xfrm>
            <a:off x="285750" y="1071307"/>
            <a:ext cx="8643938" cy="5410712"/>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smtClean="0">
                <a:latin typeface="黑体" panose="02010609060101010101" pitchFamily="49" charset="-122"/>
                <a:ea typeface="黑体" panose="02010609060101010101" pitchFamily="49" charset="-122"/>
              </a:rPr>
              <a:t>第六章  其他规定</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第十六条  学生</a:t>
            </a:r>
            <a:r>
              <a:rPr lang="zh-CN" altLang="en-US" sz="2400" b="1" dirty="0">
                <a:latin typeface="仿宋" panose="02010609060101010101" pitchFamily="49" charset="-122"/>
                <a:ea typeface="仿宋" panose="02010609060101010101" pitchFamily="49" charset="-122"/>
              </a:rPr>
              <a:t>在学位申请过程中，如因不符合学位</a:t>
            </a:r>
            <a:r>
              <a:rPr lang="zh-CN" altLang="en-US" sz="2400" b="1" dirty="0" smtClean="0">
                <a:latin typeface="仿宋" panose="02010609060101010101" pitchFamily="49" charset="-122"/>
                <a:ea typeface="仿宋" panose="02010609060101010101" pitchFamily="49" charset="-122"/>
              </a:rPr>
              <a:t>申请</a:t>
            </a:r>
            <a:r>
              <a:rPr lang="zh-CN" altLang="en-US" sz="2400" b="1" dirty="0">
                <a:latin typeface="仿宋" panose="02010609060101010101" pitchFamily="49" charset="-122"/>
                <a:ea typeface="仿宋" panose="02010609060101010101" pitchFamily="49" charset="-122"/>
              </a:rPr>
              <a:t>条件未通过学习中心审核，可以办理延期毕业，补考</a:t>
            </a:r>
            <a:r>
              <a:rPr lang="zh-CN" altLang="en-US" sz="2400" b="1" dirty="0" smtClean="0">
                <a:latin typeface="仿宋" panose="02010609060101010101" pitchFamily="49" charset="-122"/>
                <a:ea typeface="仿宋" panose="02010609060101010101" pitchFamily="49" charset="-122"/>
              </a:rPr>
              <a:t>相关课程</a:t>
            </a:r>
            <a:r>
              <a:rPr lang="zh-CN" altLang="en-US" sz="2400" b="1" dirty="0">
                <a:latin typeface="仿宋" panose="02010609060101010101" pitchFamily="49" charset="-122"/>
                <a:ea typeface="仿宋" panose="02010609060101010101" pitchFamily="49" charset="-122"/>
              </a:rPr>
              <a:t>、参加学位语言考试或重新参加论文答辩，符合要求</a:t>
            </a:r>
            <a:r>
              <a:rPr lang="zh-CN" altLang="en-US" sz="2400" b="1" dirty="0" smtClean="0">
                <a:latin typeface="仿宋" panose="02010609060101010101" pitchFamily="49" charset="-122"/>
                <a:ea typeface="仿宋" panose="02010609060101010101" pitchFamily="49" charset="-122"/>
              </a:rPr>
              <a:t>后再次</a:t>
            </a:r>
            <a:r>
              <a:rPr lang="zh-CN" altLang="en-US" sz="2400" b="1" dirty="0">
                <a:latin typeface="仿宋" panose="02010609060101010101" pitchFamily="49" charset="-122"/>
                <a:ea typeface="仿宋" panose="02010609060101010101" pitchFamily="49" charset="-122"/>
              </a:rPr>
              <a:t>申请学位。</a:t>
            </a:r>
          </a:p>
          <a:p>
            <a:pPr>
              <a:lnSpc>
                <a:spcPct val="120000"/>
              </a:lnSpc>
            </a:pPr>
            <a:r>
              <a:rPr lang="zh-CN" altLang="en-US" sz="2400" b="1" dirty="0" smtClean="0">
                <a:latin typeface="仿宋" panose="02010609060101010101" pitchFamily="49" charset="-122"/>
                <a:ea typeface="仿宋" panose="02010609060101010101" pitchFamily="49" charset="-122"/>
              </a:rPr>
              <a:t>    学位</a:t>
            </a:r>
            <a:r>
              <a:rPr lang="zh-CN" altLang="en-US" sz="2400" b="1" dirty="0">
                <a:latin typeface="仿宋" panose="02010609060101010101" pitchFamily="49" charset="-122"/>
                <a:ea typeface="仿宋" panose="02010609060101010101" pitchFamily="49" charset="-122"/>
              </a:rPr>
              <a:t>评定委员会决定不授予学位的学生，不能再次</a:t>
            </a:r>
            <a:r>
              <a:rPr lang="zh-CN" altLang="en-US" sz="2400" b="1" dirty="0" smtClean="0">
                <a:latin typeface="仿宋" panose="02010609060101010101" pitchFamily="49" charset="-122"/>
                <a:ea typeface="仿宋" panose="02010609060101010101" pitchFamily="49" charset="-122"/>
              </a:rPr>
              <a:t>申请学位</a:t>
            </a:r>
            <a:r>
              <a:rPr lang="zh-CN" altLang="en-US" sz="2400" b="1" dirty="0">
                <a:latin typeface="仿宋" panose="02010609060101010101" pitchFamily="49" charset="-122"/>
                <a:ea typeface="仿宋" panose="02010609060101010101" pitchFamily="49" charset="-122"/>
              </a:rPr>
              <a:t>。    </a:t>
            </a:r>
            <a:endParaRPr lang="en-US" altLang="zh-CN" sz="2400" b="1" dirty="0" smtClean="0">
              <a:latin typeface="仿宋" panose="02010609060101010101" pitchFamily="49" charset="-122"/>
              <a:ea typeface="仿宋" panose="02010609060101010101" pitchFamily="49" charset="-122"/>
            </a:endParaRPr>
          </a:p>
          <a:p>
            <a:pPr>
              <a:lnSpc>
                <a:spcPct val="120000"/>
              </a:lnSpc>
            </a:pPr>
            <a:r>
              <a:rPr lang="en-US" altLang="zh-CN" sz="2400" b="1" dirty="0">
                <a:latin typeface="仿宋" panose="02010609060101010101" pitchFamily="49" charset="-122"/>
                <a:ea typeface="仿宋" panose="02010609060101010101" pitchFamily="49" charset="-122"/>
              </a:rPr>
              <a:t> </a:t>
            </a:r>
            <a:r>
              <a:rPr lang="en-US" altLang="zh-CN"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第十七</a:t>
            </a:r>
            <a:r>
              <a:rPr lang="zh-CN" altLang="en-US" sz="2400" b="1" dirty="0" smtClean="0">
                <a:latin typeface="仿宋" panose="02010609060101010101" pitchFamily="49" charset="-122"/>
                <a:ea typeface="仿宋" panose="02010609060101010101" pitchFamily="49" charset="-122"/>
              </a:rPr>
              <a:t>条  有</a:t>
            </a:r>
            <a:r>
              <a:rPr lang="zh-CN" altLang="en-US" sz="2400" b="1" dirty="0">
                <a:latin typeface="仿宋" panose="02010609060101010101" pitchFamily="49" charset="-122"/>
                <a:ea typeface="仿宋" panose="02010609060101010101" pitchFamily="49" charset="-122"/>
              </a:rPr>
              <a:t>以下情况之一的学生，可在毕业之日起</a:t>
            </a:r>
            <a:r>
              <a:rPr lang="zh-CN" altLang="en-US" sz="2400" b="1" dirty="0" smtClean="0">
                <a:latin typeface="仿宋" panose="02010609060101010101" pitchFamily="49" charset="-122"/>
                <a:ea typeface="仿宋" panose="02010609060101010101" pitchFamily="49" charset="-122"/>
              </a:rPr>
              <a:t>两年内</a:t>
            </a:r>
            <a:r>
              <a:rPr lang="zh-CN" altLang="en-US" sz="2400" b="1" dirty="0">
                <a:latin typeface="仿宋" panose="02010609060101010101" pitchFamily="49" charset="-122"/>
                <a:ea typeface="仿宋" panose="02010609060101010101" pitchFamily="49" charset="-122"/>
              </a:rPr>
              <a:t>申请学士学位：</a:t>
            </a:r>
          </a:p>
          <a:p>
            <a:pPr>
              <a:lnSpc>
                <a:spcPct val="120000"/>
              </a:lnSpc>
            </a:pPr>
            <a:r>
              <a:rPr lang="en-US" altLang="zh-CN" sz="2400" b="1" dirty="0" smtClean="0">
                <a:latin typeface="仿宋" panose="02010609060101010101" pitchFamily="49" charset="-122"/>
                <a:ea typeface="仿宋" panose="02010609060101010101" pitchFamily="49" charset="-122"/>
              </a:rPr>
              <a:t>    1</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毕业时已达学位授予条件但未提出学位申请的；</a:t>
            </a:r>
          </a:p>
          <a:p>
            <a:pPr>
              <a:lnSpc>
                <a:spcPct val="120000"/>
              </a:lnSpc>
            </a:pPr>
            <a:r>
              <a:rPr lang="en-US" altLang="zh-CN" sz="2400" b="1" dirty="0" smtClean="0">
                <a:latin typeface="仿宋" panose="02010609060101010101" pitchFamily="49" charset="-122"/>
                <a:ea typeface="仿宋" panose="02010609060101010101" pitchFamily="49" charset="-122"/>
              </a:rPr>
              <a:t>    2</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毕业时除学位语言成绩外已符合其他学位授予条件，</a:t>
            </a:r>
          </a:p>
          <a:p>
            <a:pPr>
              <a:lnSpc>
                <a:spcPct val="120000"/>
              </a:lnSpc>
            </a:pPr>
            <a:r>
              <a:rPr lang="zh-CN" altLang="en-US" sz="2400" b="1" dirty="0">
                <a:latin typeface="仿宋" panose="02010609060101010101" pitchFamily="49" charset="-122"/>
                <a:ea typeface="仿宋" panose="02010609060101010101" pitchFamily="49" charset="-122"/>
              </a:rPr>
              <a:t>在毕业后参加学位语言考试且成绩通过的。</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048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048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0485" name="Rectangle 17"/>
          <p:cNvSpPr/>
          <p:nvPr/>
        </p:nvSpPr>
        <p:spPr>
          <a:xfrm>
            <a:off x="595313" y="547688"/>
            <a:ext cx="8120062"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国家开放大学学士学位授予工作实施细则（试行）</a:t>
            </a:r>
            <a:endParaRPr lang="zh-CN" altLang="en-US" sz="2800" dirty="0">
              <a:latin typeface="黑体" panose="02010609060101010101" pitchFamily="49" charset="-122"/>
              <a:ea typeface="黑体" panose="02010609060101010101" pitchFamily="49" charset="-122"/>
            </a:endParaRPr>
          </a:p>
        </p:txBody>
      </p:sp>
      <p:sp>
        <p:nvSpPr>
          <p:cNvPr id="20486" name="Rectangle 19"/>
          <p:cNvSpPr/>
          <p:nvPr/>
        </p:nvSpPr>
        <p:spPr>
          <a:xfrm>
            <a:off x="285750" y="1957703"/>
            <a:ext cx="8643938" cy="3637919"/>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smtClean="0">
                <a:latin typeface="黑体" panose="02010609060101010101" pitchFamily="49" charset="-122"/>
                <a:ea typeface="黑体" panose="02010609060101010101" pitchFamily="49" charset="-122"/>
              </a:rPr>
              <a:t>第六章  其他规定</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第十八条  </a:t>
            </a:r>
            <a:r>
              <a:rPr lang="zh-CN" altLang="en-US" sz="2400" b="1" dirty="0">
                <a:latin typeface="仿宋" panose="02010609060101010101" pitchFamily="49" charset="-122"/>
                <a:ea typeface="仿宋" panose="02010609060101010101" pitchFamily="49" charset="-122"/>
              </a:rPr>
              <a:t>学位授予过程中，如学生或其他人员对学校的相关决定有异议，可以依照</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国家开放大学学位授予申诉处理</a:t>
            </a:r>
            <a:r>
              <a:rPr lang="zh-CN" altLang="en-US" sz="2400" b="1" dirty="0" smtClean="0">
                <a:latin typeface="仿宋" panose="02010609060101010101" pitchFamily="49" charset="-122"/>
                <a:ea typeface="仿宋" panose="02010609060101010101" pitchFamily="49" charset="-122"/>
              </a:rPr>
              <a:t>办法</a:t>
            </a:r>
            <a:r>
              <a:rPr lang="en-US" altLang="zh-CN" sz="2400" b="1" dirty="0" smtClean="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（附件）提出申诉。</a:t>
            </a:r>
          </a:p>
          <a:p>
            <a:pPr>
              <a:lnSpc>
                <a:spcPct val="120000"/>
              </a:lnSpc>
            </a:pPr>
            <a:r>
              <a:rPr lang="zh-CN" altLang="en-US" sz="2400" b="1" dirty="0">
                <a:latin typeface="仿宋" panose="02010609060101010101" pitchFamily="49" charset="-122"/>
                <a:ea typeface="仿宋" panose="02010609060101010101" pitchFamily="49" charset="-122"/>
              </a:rPr>
              <a:t>    第十九</a:t>
            </a:r>
            <a:r>
              <a:rPr lang="zh-CN" altLang="en-US" sz="2400" b="1" dirty="0" smtClean="0">
                <a:latin typeface="仿宋" panose="02010609060101010101" pitchFamily="49" charset="-122"/>
                <a:ea typeface="仿宋" panose="02010609060101010101" pitchFamily="49" charset="-122"/>
              </a:rPr>
              <a:t>条  各</a:t>
            </a:r>
            <a:r>
              <a:rPr lang="zh-CN" altLang="en-US" sz="2400" b="1" dirty="0">
                <a:latin typeface="仿宋" panose="02010609060101010101" pitchFamily="49" charset="-122"/>
                <a:ea typeface="仿宋" panose="02010609060101010101" pitchFamily="49" charset="-122"/>
              </a:rPr>
              <a:t>分部（学院）或学习中心为获得学士</a:t>
            </a:r>
            <a:r>
              <a:rPr lang="zh-CN" altLang="en-US" sz="2400" b="1" dirty="0" smtClean="0">
                <a:latin typeface="仿宋" panose="02010609060101010101" pitchFamily="49" charset="-122"/>
                <a:ea typeface="仿宋" panose="02010609060101010101" pitchFamily="49" charset="-122"/>
              </a:rPr>
              <a:t>学位的</a:t>
            </a:r>
            <a:r>
              <a:rPr lang="zh-CN" altLang="en-US" sz="2400" b="1" dirty="0">
                <a:latin typeface="仿宋" panose="02010609060101010101" pitchFamily="49" charset="-122"/>
                <a:ea typeface="仿宋" panose="02010609060101010101" pitchFamily="49" charset="-122"/>
              </a:rPr>
              <a:t>学生建立学位档案，档案材料包括学位申请表、学位论文</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论文评审表、学位评定委员会批准授予学位文件等</a:t>
            </a:r>
            <a:r>
              <a:rPr lang="zh-CN" altLang="en-US" sz="2400" b="1" dirty="0" smtClean="0">
                <a:latin typeface="仿宋" panose="02010609060101010101" pitchFamily="49" charset="-122"/>
                <a:ea typeface="仿宋" panose="02010609060101010101" pitchFamily="49" charset="-122"/>
              </a:rPr>
              <a:t>材料</a:t>
            </a:r>
            <a:r>
              <a:rPr lang="zh-CN" altLang="en-US" sz="2400" b="1" dirty="0">
                <a:latin typeface="仿宋" panose="02010609060101010101" pitchFamily="49" charset="-122"/>
                <a:ea typeface="仿宋" panose="02010609060101010101" pitchFamily="49" charset="-122"/>
              </a:rPr>
              <a:t>。纸质版材料保存期限为自学位授予之日起 </a:t>
            </a:r>
            <a:r>
              <a:rPr lang="en-US" altLang="zh-CN" sz="2400" b="1" dirty="0">
                <a:latin typeface="仿宋" panose="02010609060101010101" pitchFamily="49" charset="-122"/>
                <a:ea typeface="仿宋" panose="02010609060101010101" pitchFamily="49" charset="-122"/>
              </a:rPr>
              <a:t>3 </a:t>
            </a:r>
            <a:r>
              <a:rPr lang="zh-CN" altLang="en-US" sz="2400" b="1" dirty="0">
                <a:latin typeface="仿宋" panose="02010609060101010101" pitchFamily="49" charset="-122"/>
                <a:ea typeface="仿宋" panose="02010609060101010101" pitchFamily="49" charset="-122"/>
              </a:rPr>
              <a:t>年。</a:t>
            </a:r>
          </a:p>
        </p:txBody>
      </p:sp>
    </p:spTree>
    <p:extLst>
      <p:ext uri="{BB962C8B-B14F-4D97-AF65-F5344CB8AC3E}">
        <p14:creationId xmlns:p14="http://schemas.microsoft.com/office/powerpoint/2010/main" val="120504792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1507"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1508"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1509" name="Rectangle 17"/>
          <p:cNvSpPr/>
          <p:nvPr/>
        </p:nvSpPr>
        <p:spPr>
          <a:xfrm>
            <a:off x="595313" y="547688"/>
            <a:ext cx="8120062"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国家开放大学学士学位授予工作实施细则（试行）</a:t>
            </a:r>
            <a:endParaRPr lang="zh-CN" altLang="en-US" sz="2800" dirty="0">
              <a:latin typeface="黑体" panose="02010609060101010101" pitchFamily="49" charset="-122"/>
              <a:ea typeface="黑体" panose="02010609060101010101" pitchFamily="49" charset="-122"/>
            </a:endParaRPr>
          </a:p>
        </p:txBody>
      </p:sp>
      <p:sp>
        <p:nvSpPr>
          <p:cNvPr id="21510" name="Rectangle 19"/>
          <p:cNvSpPr/>
          <p:nvPr/>
        </p:nvSpPr>
        <p:spPr>
          <a:xfrm>
            <a:off x="71438" y="1414839"/>
            <a:ext cx="9072562" cy="4967514"/>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smtClean="0">
                <a:latin typeface="黑体" panose="02010609060101010101" pitchFamily="49" charset="-122"/>
                <a:ea typeface="黑体" panose="02010609060101010101" pitchFamily="49" charset="-122"/>
              </a:rPr>
              <a:t>第六章  其他规定</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第二十</a:t>
            </a:r>
            <a:r>
              <a:rPr lang="zh-CN" altLang="en-US" sz="2400" b="1" dirty="0" smtClean="0">
                <a:latin typeface="仿宋" panose="02010609060101010101" pitchFamily="49" charset="-122"/>
                <a:ea typeface="仿宋" panose="02010609060101010101" pitchFamily="49" charset="-122"/>
              </a:rPr>
              <a:t>条  学生</a:t>
            </a:r>
            <a:r>
              <a:rPr lang="zh-CN" altLang="en-US" sz="2400" b="1" dirty="0">
                <a:latin typeface="仿宋" panose="02010609060101010101" pitchFamily="49" charset="-122"/>
                <a:ea typeface="仿宋" panose="02010609060101010101" pitchFamily="49" charset="-122"/>
              </a:rPr>
              <a:t>获得学位证书后，如学位授予信息</a:t>
            </a:r>
            <a:r>
              <a:rPr lang="zh-CN" altLang="en-US" sz="2400" b="1" dirty="0" smtClean="0">
                <a:latin typeface="仿宋" panose="02010609060101010101" pitchFamily="49" charset="-122"/>
                <a:ea typeface="仿宋" panose="02010609060101010101" pitchFamily="49" charset="-122"/>
              </a:rPr>
              <a:t>需要更改</a:t>
            </a:r>
            <a:r>
              <a:rPr lang="zh-CN" altLang="en-US" sz="2400" b="1" dirty="0">
                <a:latin typeface="仿宋" panose="02010609060101010101" pitchFamily="49" charset="-122"/>
                <a:ea typeface="仿宋" panose="02010609060101010101" pitchFamily="49" charset="-122"/>
              </a:rPr>
              <a:t>，须由分部（学院）上报到学位办公室。经审核确认后</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办公室收回原有学位证书，补发新的学位证书，并将</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授予信息报送北京市学位委员会办公室进行更改</a:t>
            </a:r>
            <a:r>
              <a:rPr lang="zh-CN" altLang="en-US" sz="2400" b="1" dirty="0" smtClean="0">
                <a:latin typeface="仿宋" panose="02010609060101010101" pitchFamily="49" charset="-122"/>
                <a:ea typeface="仿宋" panose="02010609060101010101" pitchFamily="49" charset="-122"/>
              </a:rPr>
              <a:t>。</a:t>
            </a:r>
            <a:endParaRPr lang="en-US" altLang="zh-CN" sz="2400" b="1" dirty="0" smtClean="0">
              <a:latin typeface="仿宋" panose="02010609060101010101" pitchFamily="49" charset="-122"/>
              <a:ea typeface="仿宋"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第二十一条  </a:t>
            </a:r>
            <a:r>
              <a:rPr lang="zh-CN" altLang="en-US" sz="2400" b="1" dirty="0">
                <a:latin typeface="仿宋" panose="02010609060101010101" pitchFamily="49" charset="-122"/>
                <a:ea typeface="仿宋" panose="02010609060101010101" pitchFamily="49" charset="-122"/>
              </a:rPr>
              <a:t>本</a:t>
            </a:r>
            <a:r>
              <a:rPr lang="zh-CN" altLang="en-US" sz="2400" b="1" dirty="0" smtClean="0">
                <a:latin typeface="仿宋" panose="02010609060101010101" pitchFamily="49" charset="-122"/>
                <a:ea typeface="仿宋" panose="02010609060101010101" pitchFamily="49" charset="-122"/>
              </a:rPr>
              <a:t>细则由国家</a:t>
            </a:r>
            <a:r>
              <a:rPr lang="zh-CN" altLang="en-US" sz="2400" b="1" dirty="0">
                <a:latin typeface="仿宋" panose="02010609060101010101" pitchFamily="49" charset="-122"/>
                <a:ea typeface="仿宋" panose="02010609060101010101" pitchFamily="49" charset="-122"/>
              </a:rPr>
              <a:t>开放大学学位评定</a:t>
            </a:r>
            <a:r>
              <a:rPr lang="zh-CN" altLang="en-US" sz="2400" b="1" dirty="0" smtClean="0">
                <a:latin typeface="仿宋" panose="02010609060101010101" pitchFamily="49" charset="-122"/>
                <a:ea typeface="仿宋" panose="02010609060101010101" pitchFamily="49" charset="-122"/>
              </a:rPr>
              <a:t>委员会负责解释。</a:t>
            </a:r>
            <a:endParaRPr lang="zh-CN" altLang="en-US" sz="2400" b="1" dirty="0">
              <a:latin typeface="仿宋" panose="02010609060101010101" pitchFamily="49" charset="-122"/>
              <a:ea typeface="仿宋"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第二十二条本细则自颁发之日起施行，原</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国家</a:t>
            </a:r>
            <a:r>
              <a:rPr lang="zh-CN" altLang="en-US" sz="2400" b="1" dirty="0" smtClean="0">
                <a:latin typeface="仿宋" panose="02010609060101010101" pitchFamily="49" charset="-122"/>
                <a:ea typeface="仿宋" panose="02010609060101010101" pitchFamily="49" charset="-122"/>
              </a:rPr>
              <a:t>开放大学</a:t>
            </a:r>
            <a:r>
              <a:rPr lang="zh-CN" altLang="en-US" sz="2400" b="1" dirty="0">
                <a:latin typeface="仿宋" panose="02010609060101010101" pitchFamily="49" charset="-122"/>
                <a:ea typeface="仿宋" panose="02010609060101010101" pitchFamily="49" charset="-122"/>
              </a:rPr>
              <a:t>学士学位授予工作实施细则（试行）</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废止</a:t>
            </a:r>
            <a:r>
              <a:rPr lang="zh-CN" altLang="en-US" sz="2400" b="1" dirty="0" smtClean="0">
                <a:latin typeface="仿宋" panose="02010609060101010101" pitchFamily="49" charset="-122"/>
                <a:ea typeface="仿宋" panose="02010609060101010101" pitchFamily="49" charset="-122"/>
              </a:rPr>
              <a:t>。</a:t>
            </a:r>
            <a:endParaRPr lang="en-US" altLang="zh-CN" sz="2400" b="1" dirty="0" smtClean="0">
              <a:latin typeface="仿宋" panose="02010609060101010101" pitchFamily="49" charset="-122"/>
              <a:ea typeface="仿宋" panose="02010609060101010101" pitchFamily="49" charset="-122"/>
            </a:endParaRPr>
          </a:p>
          <a:p>
            <a:pPr>
              <a:lnSpc>
                <a:spcPct val="120000"/>
              </a:lnSpc>
            </a:pPr>
            <a:endParaRPr lang="en-US" altLang="zh-CN" sz="2400" b="1" dirty="0" smtClean="0">
              <a:latin typeface="仿宋" panose="02010609060101010101" pitchFamily="49" charset="-122"/>
              <a:ea typeface="仿宋"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附件</a:t>
            </a:r>
            <a:r>
              <a:rPr lang="zh-CN" altLang="en-US" sz="2400" b="1" dirty="0">
                <a:latin typeface="仿宋" panose="02010609060101010101" pitchFamily="49" charset="-122"/>
                <a:ea typeface="仿宋" panose="02010609060101010101" pitchFamily="49" charset="-122"/>
              </a:rPr>
              <a:t>：国家开放大学学位授予申诉处理</a:t>
            </a:r>
            <a:r>
              <a:rPr lang="zh-CN" altLang="en-US" sz="2400" b="1" dirty="0" smtClean="0">
                <a:latin typeface="仿宋" panose="02010609060101010101" pitchFamily="49" charset="-122"/>
                <a:ea typeface="仿宋" panose="02010609060101010101" pitchFamily="49" charset="-122"/>
              </a:rPr>
              <a:t>办法</a:t>
            </a:r>
            <a:r>
              <a:rPr lang="en-US" altLang="zh-CN" sz="2400" b="1" dirty="0" smtClean="0">
                <a:latin typeface="仿宋" panose="02010609060101010101" pitchFamily="49" charset="-122"/>
                <a:ea typeface="仿宋" panose="02010609060101010101" pitchFamily="49" charset="-122"/>
              </a:rPr>
              <a:t>(</a:t>
            </a:r>
            <a:r>
              <a:rPr lang="zh-CN" altLang="en-US" sz="2400" b="1" dirty="0" smtClean="0">
                <a:latin typeface="仿宋" panose="02010609060101010101" pitchFamily="49" charset="-122"/>
                <a:ea typeface="仿宋" panose="02010609060101010101" pitchFamily="49" charset="-122"/>
              </a:rPr>
              <a:t>略</a:t>
            </a:r>
            <a:r>
              <a:rPr lang="en-US" altLang="zh-CN" sz="2400" b="1" dirty="0" smtClean="0">
                <a:latin typeface="仿宋" panose="02010609060101010101" pitchFamily="49" charset="-122"/>
                <a:ea typeface="仿宋" panose="02010609060101010101" pitchFamily="49" charset="-122"/>
              </a:rPr>
              <a:t>)</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253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253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2533"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2534" name="Rectangle 19"/>
          <p:cNvSpPr/>
          <p:nvPr/>
        </p:nvSpPr>
        <p:spPr>
          <a:xfrm>
            <a:off x="71438" y="1247775"/>
            <a:ext cx="9072562" cy="4081463"/>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第一章  总则</a:t>
            </a:r>
          </a:p>
          <a:p>
            <a:pPr>
              <a:lnSpc>
                <a:spcPct val="120000"/>
              </a:lnSpc>
            </a:pPr>
            <a:r>
              <a:rPr lang="zh-CN" altLang="en-US" sz="2400" b="1" dirty="0">
                <a:latin typeface="仿宋" panose="02010609060101010101" pitchFamily="49" charset="-122"/>
                <a:ea typeface="仿宋" panose="02010609060101010101" pitchFamily="49" charset="-122"/>
              </a:rPr>
              <a:t>    第一条  为规范学士学位论文管理，保证学位论文的质量</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结合学校实际，制定本办法。</a:t>
            </a:r>
          </a:p>
          <a:p>
            <a:pPr>
              <a:lnSpc>
                <a:spcPct val="120000"/>
              </a:lnSpc>
            </a:pPr>
            <a:r>
              <a:rPr lang="zh-CN" altLang="en-US" sz="2400" b="1" dirty="0">
                <a:latin typeface="仿宋" panose="02010609060101010101" pitchFamily="49" charset="-122"/>
                <a:ea typeface="仿宋" panose="02010609060101010101" pitchFamily="49" charset="-122"/>
              </a:rPr>
              <a:t>    第二条  本办法中的</a:t>
            </a:r>
            <a:r>
              <a:rPr lang="zh-CN" altLang="en-US" sz="2400" b="1" dirty="0">
                <a:solidFill>
                  <a:srgbClr val="0000FF"/>
                </a:solidFill>
                <a:latin typeface="黑体" panose="02010609060101010101" pitchFamily="49" charset="-122"/>
                <a:ea typeface="黑体" panose="02010609060101010101" pitchFamily="49" charset="-122"/>
              </a:rPr>
              <a:t>学位论文是指申请学士学位学生的毕业论文或毕业设计</a:t>
            </a:r>
            <a:r>
              <a:rPr lang="zh-CN" altLang="en-US" sz="2400" b="1" dirty="0">
                <a:latin typeface="仿宋" panose="02010609060101010101" pitchFamily="49" charset="-122"/>
                <a:ea typeface="仿宋" panose="02010609060101010101" pitchFamily="49" charset="-122"/>
              </a:rPr>
              <a:t>，以下统称为学位论文。</a:t>
            </a:r>
          </a:p>
          <a:p>
            <a:pPr>
              <a:lnSpc>
                <a:spcPct val="120000"/>
              </a:lnSpc>
            </a:pPr>
            <a:r>
              <a:rPr lang="zh-CN" altLang="en-US" sz="2400" b="1" dirty="0">
                <a:latin typeface="仿宋" panose="02010609060101010101" pitchFamily="49" charset="-122"/>
                <a:ea typeface="仿宋" panose="02010609060101010101" pitchFamily="49" charset="-122"/>
              </a:rPr>
              <a:t>    第三条  总部各学位评定分委员会负责制定相关专业学位论文规范，承担论文终审、档案管理、作假处理和监督检查等工作。各分部须指定部门负责学位论文管理工作，组织学习中心开展学位论文的写作、指导和答辩，开展论文复审与上报等工作。</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3555"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3556"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3557"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3558" name="Rectangle 19"/>
          <p:cNvSpPr/>
          <p:nvPr/>
        </p:nvSpPr>
        <p:spPr>
          <a:xfrm>
            <a:off x="71438" y="1247775"/>
            <a:ext cx="9072562" cy="3636963"/>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第二章  论文写作</a:t>
            </a:r>
          </a:p>
          <a:p>
            <a:pPr>
              <a:lnSpc>
                <a:spcPct val="120000"/>
              </a:lnSpc>
            </a:pPr>
            <a:r>
              <a:rPr lang="zh-CN" altLang="en-US" sz="2400" b="1" dirty="0">
                <a:latin typeface="仿宋" panose="02010609060101010101" pitchFamily="49" charset="-122"/>
                <a:ea typeface="仿宋" panose="02010609060101010101" pitchFamily="49" charset="-122"/>
              </a:rPr>
              <a:t>    第四条  学位论文写作开始时间应安排在学生</a:t>
            </a:r>
            <a:r>
              <a:rPr lang="zh-CN" altLang="en-US" sz="2400" b="1" dirty="0">
                <a:solidFill>
                  <a:srgbClr val="0000FF"/>
                </a:solidFill>
                <a:latin typeface="仿宋" panose="02010609060101010101" pitchFamily="49" charset="-122"/>
                <a:ea typeface="仿宋" panose="02010609060101010101" pitchFamily="49" charset="-122"/>
              </a:rPr>
              <a:t>入学后的第四学期及以后</a:t>
            </a:r>
            <a:r>
              <a:rPr lang="zh-CN" altLang="en-US" sz="2400" b="1" dirty="0">
                <a:latin typeface="仿宋" panose="02010609060101010101" pitchFamily="49" charset="-122"/>
                <a:ea typeface="仿宋" panose="02010609060101010101" pitchFamily="49" charset="-122"/>
              </a:rPr>
              <a:t>，学生</a:t>
            </a:r>
            <a:r>
              <a:rPr lang="zh-CN" altLang="en-US" sz="2400" b="1" dirty="0">
                <a:solidFill>
                  <a:srgbClr val="0000FF"/>
                </a:solidFill>
                <a:latin typeface="仿宋" panose="02010609060101010101" pitchFamily="49" charset="-122"/>
                <a:ea typeface="仿宋" panose="02010609060101010101" pitchFamily="49" charset="-122"/>
              </a:rPr>
              <a:t>已修完统设必修课并获得毕业要求最低学分的</a:t>
            </a:r>
            <a:r>
              <a:rPr lang="en-US" altLang="zh-CN" sz="2400" b="1" dirty="0">
                <a:solidFill>
                  <a:srgbClr val="0000FF"/>
                </a:solidFill>
                <a:latin typeface="仿宋" panose="02010609060101010101" pitchFamily="49" charset="-122"/>
                <a:ea typeface="仿宋" panose="02010609060101010101" pitchFamily="49" charset="-122"/>
              </a:rPr>
              <a:t>70%</a:t>
            </a:r>
            <a:r>
              <a:rPr lang="zh-CN" altLang="en-US" sz="2400" b="1" dirty="0">
                <a:solidFill>
                  <a:srgbClr val="0000FF"/>
                </a:solidFill>
                <a:latin typeface="仿宋" panose="02010609060101010101" pitchFamily="49" charset="-122"/>
                <a:ea typeface="仿宋" panose="02010609060101010101" pitchFamily="49" charset="-122"/>
              </a:rPr>
              <a:t>及以上</a:t>
            </a:r>
            <a:r>
              <a:rPr lang="zh-CN" altLang="en-US" sz="2400" b="1" dirty="0">
                <a:latin typeface="仿宋" panose="02010609060101010101" pitchFamily="49" charset="-122"/>
                <a:ea typeface="仿宋" panose="02010609060101010101" pitchFamily="49" charset="-122"/>
              </a:rPr>
              <a:t>方可申请论文写作。</a:t>
            </a:r>
          </a:p>
          <a:p>
            <a:pPr>
              <a:lnSpc>
                <a:spcPct val="120000"/>
              </a:lnSpc>
            </a:pPr>
            <a:r>
              <a:rPr lang="zh-CN" altLang="en-US" sz="2400" b="1" dirty="0">
                <a:latin typeface="仿宋" panose="02010609060101010101" pitchFamily="49" charset="-122"/>
                <a:ea typeface="仿宋" panose="02010609060101010101" pitchFamily="49" charset="-122"/>
              </a:rPr>
              <a:t>    第五条  学位论文写作过程包括选题、开题、初稿、修改稿和终稿五个阶段。</a:t>
            </a:r>
          </a:p>
          <a:p>
            <a:pPr>
              <a:lnSpc>
                <a:spcPct val="120000"/>
              </a:lnSpc>
            </a:pPr>
            <a:r>
              <a:rPr lang="zh-CN" altLang="en-US" sz="2400" b="1" dirty="0">
                <a:latin typeface="仿宋" panose="02010609060101010101" pitchFamily="49" charset="-122"/>
                <a:ea typeface="仿宋" panose="02010609060101010101" pitchFamily="49" charset="-122"/>
              </a:rPr>
              <a:t>    第六条  学习中心组织学生进行论文写作，分部指导学习中心进行论文选题和开题，对写作过程的各环节进行检查。</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4579"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4580"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4581"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4582" name="Rectangle 19"/>
          <p:cNvSpPr/>
          <p:nvPr/>
        </p:nvSpPr>
        <p:spPr>
          <a:xfrm>
            <a:off x="71438" y="1247775"/>
            <a:ext cx="9072562" cy="541020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第二章  论文写作</a:t>
            </a:r>
          </a:p>
          <a:p>
            <a:pPr>
              <a:lnSpc>
                <a:spcPct val="120000"/>
              </a:lnSpc>
            </a:pPr>
            <a:r>
              <a:rPr lang="zh-CN" altLang="en-US" sz="2400" b="1" dirty="0">
                <a:latin typeface="仿宋" panose="02010609060101010101" pitchFamily="49" charset="-122"/>
                <a:ea typeface="仿宋" panose="02010609060101010101" pitchFamily="49" charset="-122"/>
              </a:rPr>
              <a:t>    第七条  选题原则</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选题应符合专业培养目标和教学要求</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以学生所学专业课程的内容为主，不应脱离专业范围，要有一定的综合性，具有一定的深度和广度；</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题目应大小适中，注重应用性，对实际工作有一定指导意义。鼓励选择与社会发展及本地区、本单位实际工作相结合的题目，注重解决实际问题；</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选题应鼓励学术创新，避免选择已经完全得到解决的常识性问题；</a:t>
            </a:r>
          </a:p>
          <a:p>
            <a:pPr>
              <a:lnSpc>
                <a:spcPct val="120000"/>
              </a:lnSpc>
            </a:pPr>
            <a:r>
              <a:rPr lang="en-US" altLang="zh-CN" sz="2400" b="1" dirty="0">
                <a:latin typeface="仿宋" panose="02010609060101010101" pitchFamily="49" charset="-122"/>
                <a:ea typeface="仿宋" panose="02010609060101010101" pitchFamily="49" charset="-122"/>
              </a:rPr>
              <a:t>    4.</a:t>
            </a:r>
            <a:r>
              <a:rPr lang="zh-CN" altLang="en-US" sz="2400" b="1" dirty="0">
                <a:latin typeface="仿宋" panose="02010609060101010101" pitchFamily="49" charset="-122"/>
                <a:ea typeface="仿宋" panose="02010609060101010101" pitchFamily="49" charset="-122"/>
              </a:rPr>
              <a:t>选题原则上一人一题，确实需要多人合作完成的综合性课题，必须明确分工，保证各自独立完成所分担的任务。</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560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560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5605"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5606" name="Rectangle 19"/>
          <p:cNvSpPr/>
          <p:nvPr/>
        </p:nvSpPr>
        <p:spPr>
          <a:xfrm>
            <a:off x="71438" y="1247775"/>
            <a:ext cx="9072562" cy="541020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第二章  论文写作</a:t>
            </a:r>
          </a:p>
          <a:p>
            <a:pPr>
              <a:lnSpc>
                <a:spcPct val="120000"/>
              </a:lnSpc>
            </a:pPr>
            <a:r>
              <a:rPr lang="zh-CN" altLang="en-US" sz="2400" b="1" dirty="0">
                <a:latin typeface="仿宋" panose="02010609060101010101" pitchFamily="49" charset="-122"/>
                <a:ea typeface="仿宋" panose="02010609060101010101" pitchFamily="49" charset="-122"/>
              </a:rPr>
              <a:t>    第八条  论文写作要求</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论文观点明确，内容完整，要反映出学生对专业基础理论、专门知识和基本技能的理解和掌握程度；</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论文论据充实，数据可靠，资料详实，论述充分，结构完整严谨，条理清楚，语言准确、简练、通顺；</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论文应具备学术文体的一般特征。调查报告、工作总结及文学作品等各类非学术文体的文章不能作为学位论文；</a:t>
            </a:r>
          </a:p>
          <a:p>
            <a:pPr>
              <a:lnSpc>
                <a:spcPct val="120000"/>
              </a:lnSpc>
            </a:pPr>
            <a:r>
              <a:rPr lang="en-US" altLang="zh-CN" sz="2400" b="1" dirty="0">
                <a:latin typeface="仿宋" panose="02010609060101010101" pitchFamily="49" charset="-122"/>
                <a:ea typeface="仿宋" panose="02010609060101010101" pitchFamily="49" charset="-122"/>
              </a:rPr>
              <a:t>    4.</a:t>
            </a:r>
            <a:r>
              <a:rPr lang="zh-CN" altLang="en-US" sz="2400" b="1" dirty="0">
                <a:latin typeface="仿宋" panose="02010609060101010101" pitchFamily="49" charset="-122"/>
                <a:ea typeface="仿宋" panose="02010609060101010101" pitchFamily="49" charset="-122"/>
              </a:rPr>
              <a:t>论文正文字数</a:t>
            </a:r>
            <a:r>
              <a:rPr lang="zh-CN" altLang="en-US" sz="2400" b="1" dirty="0">
                <a:solidFill>
                  <a:srgbClr val="0000FF"/>
                </a:solidFill>
                <a:latin typeface="黑体" panose="02010609060101010101" pitchFamily="49" charset="-122"/>
                <a:ea typeface="黑体" panose="02010609060101010101" pitchFamily="49" charset="-122"/>
              </a:rPr>
              <a:t>不少于</a:t>
            </a:r>
            <a:r>
              <a:rPr lang="en-US" altLang="zh-CN" sz="2400" b="1" dirty="0">
                <a:solidFill>
                  <a:srgbClr val="0000FF"/>
                </a:solidFill>
                <a:latin typeface="黑体" panose="02010609060101010101" pitchFamily="49" charset="-122"/>
                <a:ea typeface="黑体" panose="02010609060101010101" pitchFamily="49" charset="-122"/>
              </a:rPr>
              <a:t>6000</a:t>
            </a:r>
            <a:r>
              <a:rPr lang="zh-CN" altLang="en-US" sz="2400" b="1" dirty="0">
                <a:solidFill>
                  <a:srgbClr val="0000FF"/>
                </a:solidFill>
                <a:latin typeface="黑体" panose="02010609060101010101" pitchFamily="49" charset="-122"/>
                <a:ea typeface="黑体" panose="02010609060101010101" pitchFamily="49" charset="-122"/>
              </a:rPr>
              <a:t>字</a:t>
            </a:r>
            <a:r>
              <a:rPr lang="zh-CN" altLang="en-US" sz="2400" b="1" dirty="0">
                <a:latin typeface="仿宋" panose="02010609060101010101" pitchFamily="49" charset="-122"/>
                <a:ea typeface="仿宋" panose="02010609060101010101" pitchFamily="49" charset="-122"/>
              </a:rPr>
              <a:t>，各专业在此基础上自行设定字数要求；</a:t>
            </a:r>
          </a:p>
          <a:p>
            <a:pPr>
              <a:lnSpc>
                <a:spcPct val="120000"/>
              </a:lnSpc>
            </a:pPr>
            <a:r>
              <a:rPr lang="en-US" altLang="zh-CN" sz="2400" b="1" dirty="0">
                <a:latin typeface="仿宋" panose="02010609060101010101" pitchFamily="49" charset="-122"/>
                <a:ea typeface="仿宋" panose="02010609060101010101" pitchFamily="49" charset="-122"/>
              </a:rPr>
              <a:t>    5.</a:t>
            </a:r>
            <a:r>
              <a:rPr lang="zh-CN" altLang="en-US" sz="2400" b="1" dirty="0">
                <a:latin typeface="仿宋" panose="02010609060101010101" pitchFamily="49" charset="-122"/>
                <a:ea typeface="仿宋" panose="02010609060101010101" pitchFamily="49" charset="-122"/>
              </a:rPr>
              <a:t>论文写作及引文、资料标注符合学术规范，符合</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国家开放大学学位论文写作形式要求</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latin typeface="仿宋" panose="02010609060101010101" pitchFamily="49" charset="-122"/>
                <a:ea typeface="仿宋" panose="02010609060101010101" pitchFamily="49" charset="-122"/>
              </a:rPr>
              <a:t>（附录</a:t>
            </a:r>
            <a:r>
              <a:rPr lang="en-US" altLang="zh-CN" sz="2400" b="1" dirty="0">
                <a:latin typeface="仿宋" panose="02010609060101010101" pitchFamily="49" charset="-122"/>
                <a:ea typeface="仿宋" panose="02010609060101010101" pitchFamily="49" charset="-122"/>
              </a:rPr>
              <a:t>1</a:t>
            </a:r>
            <a:r>
              <a:rPr lang="zh-CN" altLang="en-US" sz="2400" b="1" dirty="0">
                <a:latin typeface="仿宋" panose="02010609060101010101" pitchFamily="49" charset="-122"/>
                <a:ea typeface="仿宋" panose="02010609060101010101" pitchFamily="49" charset="-122"/>
              </a:rPr>
              <a: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6627"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6628"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6629"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6630" name="Rectangle 19"/>
          <p:cNvSpPr/>
          <p:nvPr/>
        </p:nvSpPr>
        <p:spPr>
          <a:xfrm>
            <a:off x="71438" y="1247775"/>
            <a:ext cx="9072562" cy="3636963"/>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论文指导</a:t>
            </a:r>
          </a:p>
          <a:p>
            <a:pPr>
              <a:lnSpc>
                <a:spcPct val="120000"/>
              </a:lnSpc>
            </a:pPr>
            <a:r>
              <a:rPr lang="zh-CN" altLang="en-US" sz="2400" b="1" dirty="0">
                <a:latin typeface="仿宋" panose="02010609060101010101" pitchFamily="49" charset="-122"/>
                <a:ea typeface="仿宋" panose="02010609060101010101" pitchFamily="49" charset="-122"/>
              </a:rPr>
              <a:t>    第九条  各学习中心指定专业教师担任论文指导教师，指导学生完成学位论文的写作，给出初评成绩及评语。</a:t>
            </a:r>
          </a:p>
          <a:p>
            <a:pPr>
              <a:lnSpc>
                <a:spcPct val="120000"/>
              </a:lnSpc>
            </a:pPr>
            <a:r>
              <a:rPr lang="zh-CN" altLang="en-US" sz="2400" b="1" dirty="0">
                <a:latin typeface="仿宋" panose="02010609060101010101" pitchFamily="49" charset="-122"/>
                <a:ea typeface="仿宋" panose="02010609060101010101" pitchFamily="49" charset="-122"/>
              </a:rPr>
              <a:t>    第十条  指导教师任职资格</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具有认真的工作态度、丰富的专业知识和较高的业务水平，熟悉教学情况；</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具有相应专业本科及以上学历，且有中级及以上专业技术职称或</a:t>
            </a:r>
            <a:r>
              <a:rPr lang="en-US" altLang="zh-CN" sz="2400" b="1" dirty="0">
                <a:latin typeface="仿宋" panose="02010609060101010101" pitchFamily="49" charset="-122"/>
                <a:ea typeface="仿宋" panose="02010609060101010101" pitchFamily="49" charset="-122"/>
              </a:rPr>
              <a:t>5</a:t>
            </a:r>
            <a:r>
              <a:rPr lang="zh-CN" altLang="en-US" sz="2400" b="1" dirty="0">
                <a:latin typeface="仿宋" panose="02010609060101010101" pitchFamily="49" charset="-122"/>
                <a:ea typeface="仿宋" panose="02010609060101010101" pitchFamily="49" charset="-122"/>
              </a:rPr>
              <a:t>年以上相关行业从业经历。</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457200" y="6356350"/>
            <a:ext cx="2133600" cy="365125"/>
          </a:xfrm>
          <a:prstGeom prst="rect">
            <a:avLst/>
          </a:prstGeom>
          <a:noFill/>
          <a:ln>
            <a:miter lim="800000"/>
          </a:ln>
        </p:spPr>
        <p:txBody>
          <a:bodyPr anchor="ctr"/>
          <a:lstStyle/>
          <a:p>
            <a:pPr marR="0" defTabSz="914400">
              <a:buClrTx/>
              <a:buSzTx/>
              <a:buFontTx/>
              <a:buNone/>
              <a:defRPr/>
            </a:pPr>
            <a:fld id="{571D2892-B6B7-4FCB-AD15-E020CA675499}" type="datetime1">
              <a:rPr kumimoji="0" lang="zh-CN" altLang="en-US" sz="1200" kern="1200" cap="none" spc="0" normalizeH="0" baseline="0" noProof="0">
                <a:solidFill>
                  <a:srgbClr val="898989"/>
                </a:solidFill>
                <a:latin typeface="+mn-lt"/>
                <a:ea typeface="+mn-ea"/>
                <a:cs typeface="+mn-cs"/>
                <a:sym typeface="나눔고딕" pitchFamily="2" charset="-127"/>
              </a:rPr>
              <a:t>2024/4/3</a:t>
            </a:fld>
            <a:endParaRPr kumimoji="0" lang="en-US" kern="1200" cap="none" spc="0" normalizeH="0" baseline="0" noProof="0">
              <a:latin typeface="Arial" panose="020B0604020202020204" pitchFamily="34" charset="0"/>
              <a:ea typeface="+mn-ea"/>
              <a:cs typeface="+mn-cs"/>
              <a:sym typeface="나눔고딕" pitchFamily="2" charset="-127"/>
            </a:endParaRPr>
          </a:p>
        </p:txBody>
      </p:sp>
      <p:pic>
        <p:nvPicPr>
          <p:cNvPr id="13315" name="Picture 2" descr="s"/>
          <p:cNvPicPr>
            <a:picLocks noChangeAspect="1"/>
          </p:cNvPicPr>
          <p:nvPr/>
        </p:nvPicPr>
        <p:blipFill>
          <a:blip r:embed="rId2"/>
          <a:stretch>
            <a:fillRect/>
          </a:stretch>
        </p:blipFill>
        <p:spPr>
          <a:xfrm>
            <a:off x="0" y="-28575"/>
            <a:ext cx="9144000" cy="6854825"/>
          </a:xfrm>
          <a:prstGeom prst="rect">
            <a:avLst/>
          </a:prstGeom>
          <a:noFill/>
          <a:ln w="9525">
            <a:noFill/>
          </a:ln>
        </p:spPr>
      </p:pic>
      <p:pic>
        <p:nvPicPr>
          <p:cNvPr id="13316"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3317"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3318" name="内容占位符 2"/>
          <p:cNvSpPr>
            <a:spLocks noGrp="1"/>
          </p:cNvSpPr>
          <p:nvPr>
            <p:ph idx="1"/>
          </p:nvPr>
        </p:nvSpPr>
        <p:spPr>
          <a:xfrm>
            <a:off x="970280" y="1984375"/>
            <a:ext cx="6915150" cy="3516630"/>
          </a:xfrm>
        </p:spPr>
        <p:txBody>
          <a:bodyPr vert="horz" wrap="square" lIns="91440" tIns="45720" rIns="91440" bIns="45720" numCol="1" anchor="t" anchorCtr="0" compatLnSpc="1"/>
          <a:lstStyle/>
          <a:p>
            <a:pPr marL="508000" marR="0" lvl="0" indent="-508000" algn="l" defTabSz="914400" rtl="0" eaLnBrk="1" fontAlgn="base" latinLnBrk="1" hangingPunct="1">
              <a:lnSpc>
                <a:spcPct val="150000"/>
              </a:lnSpc>
              <a:spcBef>
                <a:spcPct val="20000"/>
              </a:spcBef>
              <a:spcAft>
                <a:spcPct val="0"/>
              </a:spcAft>
              <a:buClrTx/>
              <a:buSzTx/>
              <a:buFontTx/>
              <a:buNone/>
              <a:defRPr/>
            </a:pPr>
            <a:r>
              <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一  介绍</a:t>
            </a:r>
            <a:r>
              <a:rPr kumimoji="0" lang="en-US" altLang="zh-CN"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a:t>
            </a:r>
            <a:r>
              <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国家开放大学学士学位授予工作细则</a:t>
            </a:r>
            <a:r>
              <a:rPr kumimoji="0" lang="en-US" altLang="zh-CN"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a:t>
            </a:r>
            <a:r>
              <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a:t>
            </a:r>
            <a:r>
              <a:rPr kumimoji="0" lang="en-US" altLang="zh-CN"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2023</a:t>
            </a:r>
            <a:r>
              <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年修订版）</a:t>
            </a:r>
            <a:endParaRPr kumimoji="0" lang="en-US" altLang="zh-CN"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endParaRPr>
          </a:p>
          <a:p>
            <a:pPr marL="508000" marR="0" lvl="0" indent="-508000" algn="l" defTabSz="914400" rtl="0" eaLnBrk="1" fontAlgn="base" latinLnBrk="1" hangingPunct="1">
              <a:lnSpc>
                <a:spcPct val="150000"/>
              </a:lnSpc>
              <a:spcBef>
                <a:spcPct val="20000"/>
              </a:spcBef>
              <a:spcAft>
                <a:spcPct val="0"/>
              </a:spcAft>
              <a:buClrTx/>
              <a:buSzTx/>
              <a:buFontTx/>
              <a:buNone/>
              <a:defRPr/>
            </a:pPr>
            <a:endPar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endParaRPr>
          </a:p>
          <a:p>
            <a:pPr marL="508000" marR="0" lvl="0" indent="-508000" algn="l" defTabSz="914400" rtl="0" eaLnBrk="1" fontAlgn="base" latinLnBrk="1" hangingPunct="1">
              <a:lnSpc>
                <a:spcPct val="150000"/>
              </a:lnSpc>
              <a:spcBef>
                <a:spcPct val="20000"/>
              </a:spcBef>
              <a:spcAft>
                <a:spcPct val="0"/>
              </a:spcAft>
              <a:buClrTx/>
              <a:buSzTx/>
              <a:buFontTx/>
              <a:buNone/>
              <a:defRPr/>
            </a:pPr>
            <a:r>
              <a:rPr kumimoji="0" lang="zh-CN" altLang="en-US"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rPr>
              <a:t>二  介绍</a:t>
            </a:r>
            <a:r>
              <a:rPr kumimoji="0" lang="zh-CN" sz="2400" i="0" u="none" strike="noStrike" kern="100" cap="none" spc="0" normalizeH="0" baseline="0" noProof="0" dirty="0" smtClean="0">
                <a:ln>
                  <a:noFill/>
                </a:ln>
                <a:solidFill>
                  <a:schemeClr val="tx1"/>
                </a:solidFill>
                <a:effectLst/>
                <a:uLnTx/>
                <a:uFillTx/>
                <a:cs typeface="微软雅黑" panose="020B0503020204020204" pitchFamily="34" charset="-122"/>
                <a:sym typeface="나눔 고딕" charset="0"/>
              </a:rPr>
              <a:t>《国家开放大学学士学位论文管理办法（试行）》</a:t>
            </a:r>
            <a:endParaRPr kumimoji="0" lang="en-US" altLang="zh-CN" sz="2400" i="0" u="none" strike="noStrike" kern="0" cap="none" spc="0" normalizeH="0" baseline="0" noProof="0" dirty="0" smtClean="0">
              <a:ln>
                <a:noFill/>
              </a:ln>
              <a:solidFill>
                <a:srgbClr val="000000"/>
              </a:solidFill>
              <a:effectLst/>
              <a:uLnTx/>
              <a:uFillTx/>
              <a:cs typeface="微软雅黑" panose="020B0503020204020204" pitchFamily="34" charset="-122"/>
              <a:sym typeface="나눔 고딕" charset="0"/>
            </a:endParaRPr>
          </a:p>
        </p:txBody>
      </p:sp>
      <p:sp>
        <p:nvSpPr>
          <p:cNvPr id="13319" name="TextBox 2"/>
          <p:cNvSpPr txBox="1"/>
          <p:nvPr/>
        </p:nvSpPr>
        <p:spPr>
          <a:xfrm>
            <a:off x="898525" y="835025"/>
            <a:ext cx="1098550" cy="641350"/>
          </a:xfrm>
          <a:prstGeom prst="rect">
            <a:avLst/>
          </a:prstGeom>
          <a:noFill/>
          <a:ln w="9525">
            <a:noFill/>
          </a:ln>
        </p:spPr>
        <p:txBody>
          <a:bodyPr wrap="none">
            <a:spAutoFit/>
          </a:bodyPr>
          <a:lstStyle/>
          <a:p>
            <a:pPr eaLnBrk="1" hangingPunct="1"/>
            <a:r>
              <a:rPr lang="zh-CN" altLang="en-US" sz="3600" b="1" dirty="0">
                <a:solidFill>
                  <a:srgbClr val="0070C0"/>
                </a:solidFill>
                <a:latin typeface="微软雅黑" panose="020B0503020204020204" pitchFamily="34" charset="-122"/>
                <a:ea typeface="微软雅黑" panose="020B0503020204020204" pitchFamily="34" charset="-122"/>
              </a:rPr>
              <a:t>目录</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765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765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7653"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7654" name="Rectangle 19"/>
          <p:cNvSpPr/>
          <p:nvPr/>
        </p:nvSpPr>
        <p:spPr>
          <a:xfrm>
            <a:off x="71438" y="1247775"/>
            <a:ext cx="9072562" cy="541020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论文指导</a:t>
            </a:r>
          </a:p>
          <a:p>
            <a:pPr>
              <a:lnSpc>
                <a:spcPct val="120000"/>
              </a:lnSpc>
            </a:pPr>
            <a:r>
              <a:rPr lang="zh-CN" altLang="en-US" sz="2400" b="1" dirty="0">
                <a:latin typeface="仿宋" panose="02010609060101010101" pitchFamily="49" charset="-122"/>
                <a:ea typeface="仿宋" panose="02010609060101010101" pitchFamily="49" charset="-122"/>
              </a:rPr>
              <a:t>    第十一条  指导教师职责</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根据论文写作的具体要求和安排，制定详细工作计划；</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指导学生正确选题，帮助学生制订写作计划，指导学生进行文献检索，推荐参考书目和资料并指导阅读；</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对论文写作全过程的各个阶段进行指导，审阅论文提出修改意见，帮助学生解决写作中的有关问题。每个阶段指导不少于</a:t>
            </a:r>
            <a:r>
              <a:rPr lang="en-US" altLang="zh-CN" sz="2400" b="1" dirty="0">
                <a:latin typeface="仿宋" panose="02010609060101010101" pitchFamily="49" charset="-122"/>
                <a:ea typeface="仿宋" panose="02010609060101010101" pitchFamily="49" charset="-122"/>
              </a:rPr>
              <a:t>1</a:t>
            </a:r>
            <a:r>
              <a:rPr lang="zh-CN" altLang="en-US" sz="2400" b="1" dirty="0">
                <a:latin typeface="仿宋" panose="02010609060101010101" pitchFamily="49" charset="-122"/>
                <a:ea typeface="仿宋" panose="02010609060101010101" pitchFamily="49" charset="-122"/>
              </a:rPr>
              <a:t>次，每次指导需进行较详细记录和评语，总计指导时间不少于</a:t>
            </a:r>
            <a:r>
              <a:rPr lang="en-US" altLang="zh-CN" sz="2400" b="1" dirty="0">
                <a:latin typeface="仿宋" panose="02010609060101010101" pitchFamily="49" charset="-122"/>
                <a:ea typeface="仿宋" panose="02010609060101010101" pitchFamily="49" charset="-122"/>
              </a:rPr>
              <a:t>8</a:t>
            </a:r>
            <a:r>
              <a:rPr lang="zh-CN" altLang="en-US" sz="2400" b="1" dirty="0">
                <a:latin typeface="仿宋" panose="02010609060101010101" pitchFamily="49" charset="-122"/>
                <a:ea typeface="仿宋" panose="02010609060101010101" pitchFamily="49" charset="-122"/>
              </a:rPr>
              <a:t>小时；</a:t>
            </a:r>
          </a:p>
          <a:p>
            <a:pPr>
              <a:lnSpc>
                <a:spcPct val="120000"/>
              </a:lnSpc>
            </a:pPr>
            <a:r>
              <a:rPr lang="en-US" altLang="zh-CN" sz="2400" b="1" dirty="0">
                <a:latin typeface="仿宋" panose="02010609060101010101" pitchFamily="49" charset="-122"/>
                <a:ea typeface="仿宋" panose="02010609060101010101" pitchFamily="49" charset="-122"/>
              </a:rPr>
              <a:t>    4.</a:t>
            </a:r>
            <a:r>
              <a:rPr lang="zh-CN" altLang="en-US" sz="2400" b="1" dirty="0">
                <a:latin typeface="仿宋" panose="02010609060101010101" pitchFamily="49" charset="-122"/>
                <a:ea typeface="仿宋" panose="02010609060101010101" pitchFamily="49" charset="-122"/>
              </a:rPr>
              <a:t>监督检查学生独立完成论文写作情况，鉴别并制止抄袭、剽窃等造假行为。指导教师发现论文造假，须要求学生重新写作论文，如学生不改正，指导教师有权终止指导，论文初评成绩记零分</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8675"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8676"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8677"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8678" name="Rectangle 19"/>
          <p:cNvSpPr/>
          <p:nvPr/>
        </p:nvSpPr>
        <p:spPr>
          <a:xfrm>
            <a:off x="71438" y="1247775"/>
            <a:ext cx="9072562" cy="541020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论文指导</a:t>
            </a:r>
          </a:p>
          <a:p>
            <a:pPr>
              <a:lnSpc>
                <a:spcPct val="120000"/>
              </a:lnSpc>
            </a:pPr>
            <a:r>
              <a:rPr lang="zh-CN" altLang="en-US" sz="2400" b="1" dirty="0">
                <a:latin typeface="仿宋" panose="02010609060101010101" pitchFamily="49" charset="-122"/>
                <a:ea typeface="仿宋" panose="02010609060101010101" pitchFamily="49" charset="-122"/>
              </a:rPr>
              <a:t>    第十二条  指导教师工作量</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solidFill>
                  <a:srgbClr val="0000FF"/>
                </a:solidFill>
                <a:latin typeface="仿宋" panose="02010609060101010101" pitchFamily="49" charset="-122"/>
                <a:ea typeface="仿宋" panose="02010609060101010101" pitchFamily="49" charset="-122"/>
              </a:rPr>
              <a:t>专职教师</a:t>
            </a:r>
            <a:r>
              <a:rPr lang="zh-CN" altLang="en-US" sz="2400" b="1" dirty="0">
                <a:latin typeface="仿宋" panose="02010609060101010101" pitchFamily="49" charset="-122"/>
                <a:ea typeface="仿宋" panose="02010609060101010101" pitchFamily="49" charset="-122"/>
              </a:rPr>
              <a:t>同时指导的各类学生数一般每人不超过</a:t>
            </a:r>
            <a:r>
              <a:rPr lang="en-US" altLang="zh-CN" sz="2400" b="1" dirty="0">
                <a:latin typeface="仿宋" panose="02010609060101010101" pitchFamily="49" charset="-122"/>
                <a:ea typeface="仿宋" panose="02010609060101010101" pitchFamily="49" charset="-122"/>
              </a:rPr>
              <a:t>15</a:t>
            </a:r>
            <a:r>
              <a:rPr lang="zh-CN" altLang="en-US" sz="2400" b="1" dirty="0">
                <a:latin typeface="仿宋" panose="02010609060101010101" pitchFamily="49" charset="-122"/>
                <a:ea typeface="仿宋" panose="02010609060101010101" pitchFamily="49" charset="-122"/>
              </a:rPr>
              <a:t>人，</a:t>
            </a:r>
            <a:r>
              <a:rPr lang="zh-CN" altLang="en-US" sz="2400" b="1" dirty="0">
                <a:solidFill>
                  <a:srgbClr val="0000FF"/>
                </a:solidFill>
                <a:latin typeface="仿宋" panose="02010609060101010101" pitchFamily="49" charset="-122"/>
                <a:ea typeface="仿宋" panose="02010609060101010101" pitchFamily="49" charset="-122"/>
              </a:rPr>
              <a:t>兼职指导教师</a:t>
            </a:r>
            <a:r>
              <a:rPr lang="zh-CN" altLang="en-US" sz="2400" b="1" dirty="0">
                <a:latin typeface="仿宋" panose="02010609060101010101" pitchFamily="49" charset="-122"/>
                <a:ea typeface="仿宋" panose="02010609060101010101" pitchFamily="49" charset="-122"/>
              </a:rPr>
              <a:t>同时指导的各类学生数一般</a:t>
            </a:r>
            <a:r>
              <a:rPr lang="zh-CN" altLang="en-US" sz="2400" b="1" dirty="0">
                <a:solidFill>
                  <a:srgbClr val="0000FF"/>
                </a:solidFill>
                <a:latin typeface="仿宋" panose="02010609060101010101" pitchFamily="49" charset="-122"/>
                <a:ea typeface="仿宋" panose="02010609060101010101" pitchFamily="49" charset="-122"/>
              </a:rPr>
              <a:t>每人不超过</a:t>
            </a:r>
            <a:r>
              <a:rPr lang="en-US" altLang="zh-CN" sz="2400" b="1" dirty="0">
                <a:solidFill>
                  <a:srgbClr val="0000FF"/>
                </a:solidFill>
                <a:latin typeface="仿宋" panose="02010609060101010101" pitchFamily="49" charset="-122"/>
                <a:ea typeface="仿宋" panose="02010609060101010101" pitchFamily="49" charset="-122"/>
              </a:rPr>
              <a:t>10</a:t>
            </a:r>
            <a:r>
              <a:rPr lang="zh-CN" altLang="en-US" sz="2400" b="1" dirty="0">
                <a:solidFill>
                  <a:srgbClr val="0000FF"/>
                </a:solidFill>
                <a:latin typeface="仿宋" panose="02010609060101010101" pitchFamily="49" charset="-122"/>
                <a:ea typeface="仿宋" panose="02010609060101010101" pitchFamily="49" charset="-122"/>
              </a:rPr>
              <a:t>人</a:t>
            </a:r>
            <a:r>
              <a:rPr lang="zh-CN" altLang="en-US" sz="2400" b="1" dirty="0">
                <a:latin typeface="仿宋" panose="02010609060101010101" pitchFamily="49" charset="-122"/>
                <a:ea typeface="仿宋" panose="02010609060101010101" pitchFamily="49" charset="-122"/>
              </a:rPr>
              <a:t>；</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对于学位申请人数较多的地区，各分部可协调地方学院或学习中心成立指导教师小组（</a:t>
            </a:r>
            <a:r>
              <a:rPr lang="en-US" altLang="zh-CN" sz="2400" b="1" dirty="0">
                <a:latin typeface="仿宋" panose="02010609060101010101" pitchFamily="49" charset="-122"/>
                <a:ea typeface="仿宋" panose="02010609060101010101" pitchFamily="49" charset="-122"/>
              </a:rPr>
              <a:t>3</a:t>
            </a:r>
            <a:r>
              <a:rPr lang="zh-CN" altLang="en-US" sz="2400" b="1" dirty="0">
                <a:latin typeface="仿宋" panose="02010609060101010101" pitchFamily="49" charset="-122"/>
                <a:ea typeface="仿宋" panose="02010609060101010101" pitchFamily="49" charset="-122"/>
              </a:rPr>
              <a:t>人以上），共同指导学位论文写作，以保证论文指导质量。</a:t>
            </a:r>
          </a:p>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论文答辩</a:t>
            </a:r>
          </a:p>
          <a:p>
            <a:pPr>
              <a:lnSpc>
                <a:spcPct val="120000"/>
              </a:lnSpc>
            </a:pPr>
            <a:r>
              <a:rPr lang="zh-CN" altLang="en-US" sz="2400" b="1" dirty="0">
                <a:latin typeface="仿宋" panose="02010609060101010101" pitchFamily="49" charset="-122"/>
                <a:ea typeface="仿宋" panose="02010609060101010101" pitchFamily="49" charset="-122"/>
              </a:rPr>
              <a:t>    第十三条  申请学士学位的学生必须参加由地方学院或学习中心组织的论文答辩。</a:t>
            </a:r>
          </a:p>
          <a:p>
            <a:pPr>
              <a:lnSpc>
                <a:spcPct val="120000"/>
              </a:lnSpc>
            </a:pPr>
            <a:r>
              <a:rPr lang="zh-CN" altLang="en-US" sz="2400" b="1" dirty="0">
                <a:latin typeface="仿宋" panose="02010609060101010101" pitchFamily="49" charset="-122"/>
                <a:ea typeface="仿宋" panose="02010609060101010101" pitchFamily="49" charset="-122"/>
              </a:rPr>
              <a:t>    第十四条  各分部按学科专业成立答辩委员会，地方学院或学习中心建立答辩小组，负责学位论文答辩的组织工作。</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29699"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29700"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29701" name="Rectangle 17"/>
          <p:cNvSpPr/>
          <p:nvPr/>
        </p:nvSpPr>
        <p:spPr>
          <a:xfrm>
            <a:off x="817563" y="547688"/>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29702" name="Rectangle 19"/>
          <p:cNvSpPr/>
          <p:nvPr/>
        </p:nvSpPr>
        <p:spPr>
          <a:xfrm>
            <a:off x="71438" y="1247775"/>
            <a:ext cx="9072562" cy="4081463"/>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论文答辩</a:t>
            </a:r>
          </a:p>
          <a:p>
            <a:pPr>
              <a:lnSpc>
                <a:spcPct val="120000"/>
              </a:lnSpc>
            </a:pPr>
            <a:r>
              <a:rPr lang="zh-CN" altLang="en-US" sz="2400" b="1" dirty="0">
                <a:latin typeface="仿宋" panose="02010609060101010101" pitchFamily="49" charset="-122"/>
                <a:ea typeface="仿宋" panose="02010609060101010101" pitchFamily="49" charset="-122"/>
              </a:rPr>
              <a:t>    第十五条  答辩委员会</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人数须为</a:t>
            </a:r>
            <a:r>
              <a:rPr lang="en-US" altLang="zh-CN" sz="2400" b="1" dirty="0">
                <a:solidFill>
                  <a:srgbClr val="0000FF"/>
                </a:solidFill>
                <a:latin typeface="仿宋" panose="02010609060101010101" pitchFamily="49" charset="-122"/>
                <a:ea typeface="仿宋" panose="02010609060101010101" pitchFamily="49" charset="-122"/>
              </a:rPr>
              <a:t>3</a:t>
            </a:r>
            <a:r>
              <a:rPr lang="zh-CN" altLang="en-US" sz="2400" b="1" dirty="0">
                <a:solidFill>
                  <a:srgbClr val="0000FF"/>
                </a:solidFill>
                <a:latin typeface="仿宋" panose="02010609060101010101" pitchFamily="49" charset="-122"/>
                <a:ea typeface="仿宋" panose="02010609060101010101" pitchFamily="49" charset="-122"/>
              </a:rPr>
              <a:t>人及以上的单数</a:t>
            </a:r>
            <a:r>
              <a:rPr lang="zh-CN" altLang="en-US" sz="2400" b="1" dirty="0">
                <a:latin typeface="仿宋" panose="02010609060101010101" pitchFamily="49" charset="-122"/>
                <a:ea typeface="仿宋" panose="02010609060101010101" pitchFamily="49" charset="-122"/>
              </a:rPr>
              <a:t>；</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成员需具有相应专业本科及以上学历、副高级及以上专业技术职称，</a:t>
            </a:r>
            <a:r>
              <a:rPr lang="zh-CN" altLang="en-US" sz="2400" b="1" dirty="0">
                <a:solidFill>
                  <a:srgbClr val="0000FF"/>
                </a:solidFill>
                <a:latin typeface="仿宋" panose="02010609060101010101" pitchFamily="49" charset="-122"/>
                <a:ea typeface="仿宋" panose="02010609060101010101" pitchFamily="49" charset="-122"/>
              </a:rPr>
              <a:t>正高</a:t>
            </a:r>
            <a:r>
              <a:rPr lang="zh-CN" altLang="en-US" sz="2400" b="1" dirty="0">
                <a:latin typeface="仿宋" panose="02010609060101010101" pitchFamily="49" charset="-122"/>
                <a:ea typeface="仿宋" panose="02010609060101010101" pitchFamily="49" charset="-122"/>
              </a:rPr>
              <a:t>级专业技术职称的专家</a:t>
            </a:r>
            <a:r>
              <a:rPr lang="zh-CN" altLang="en-US" sz="2400" b="1" dirty="0">
                <a:solidFill>
                  <a:srgbClr val="0000FF"/>
                </a:solidFill>
                <a:latin typeface="仿宋" panose="02010609060101010101" pitchFamily="49" charset="-122"/>
                <a:ea typeface="仿宋" panose="02010609060101010101" pitchFamily="49" charset="-122"/>
              </a:rPr>
              <a:t>不少于</a:t>
            </a:r>
            <a:r>
              <a:rPr lang="en-US" altLang="zh-CN" sz="2400" b="1" dirty="0">
                <a:solidFill>
                  <a:srgbClr val="0000FF"/>
                </a:solidFill>
                <a:latin typeface="仿宋" panose="02010609060101010101" pitchFamily="49" charset="-122"/>
                <a:ea typeface="仿宋" panose="02010609060101010101" pitchFamily="49" charset="-122"/>
              </a:rPr>
              <a:t>1</a:t>
            </a:r>
            <a:r>
              <a:rPr lang="zh-CN" altLang="en-US" sz="2400" b="1" dirty="0">
                <a:solidFill>
                  <a:srgbClr val="0000FF"/>
                </a:solidFill>
                <a:latin typeface="仿宋" panose="02010609060101010101" pitchFamily="49" charset="-122"/>
                <a:ea typeface="仿宋" panose="02010609060101010101" pitchFamily="49" charset="-122"/>
              </a:rPr>
              <a:t>名</a:t>
            </a:r>
            <a:r>
              <a:rPr lang="zh-CN" altLang="en-US" sz="2400" b="1" dirty="0">
                <a:latin typeface="仿宋" panose="02010609060101010101" pitchFamily="49" charset="-122"/>
                <a:ea typeface="仿宋" panose="02010609060101010101" pitchFamily="49" charset="-122"/>
              </a:rPr>
              <a:t>；</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主要职责为制定学位论文答辩工作流程和工作规范，部署答辩工作，审核所属学习中心答辩小组的成员名单和答辩计划，监督检查并解决答辩过程中出现的专业学术问题，对有争议的答辩成绩进行审议。</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072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072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0725"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0726" name="Rectangle 19"/>
          <p:cNvSpPr/>
          <p:nvPr/>
        </p:nvSpPr>
        <p:spPr>
          <a:xfrm>
            <a:off x="71438" y="1004888"/>
            <a:ext cx="9072562" cy="5853112"/>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论文答辩</a:t>
            </a:r>
          </a:p>
          <a:p>
            <a:pPr>
              <a:lnSpc>
                <a:spcPct val="120000"/>
              </a:lnSpc>
            </a:pPr>
            <a:r>
              <a:rPr lang="zh-CN" altLang="en-US" sz="2400" b="1" dirty="0">
                <a:latin typeface="仿宋" panose="02010609060101010101" pitchFamily="49" charset="-122"/>
                <a:ea typeface="仿宋" panose="02010609060101010101" pitchFamily="49" charset="-122"/>
              </a:rPr>
              <a:t>    第十六条  答辩小组</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人数须为</a:t>
            </a:r>
            <a:r>
              <a:rPr lang="en-US" altLang="zh-CN" sz="2400" b="1" dirty="0">
                <a:solidFill>
                  <a:srgbClr val="0000FF"/>
                </a:solidFill>
                <a:latin typeface="仿宋" panose="02010609060101010101" pitchFamily="49" charset="-122"/>
                <a:ea typeface="仿宋" panose="02010609060101010101" pitchFamily="49" charset="-122"/>
              </a:rPr>
              <a:t>3</a:t>
            </a:r>
            <a:r>
              <a:rPr lang="zh-CN" altLang="en-US" sz="2400" b="1" dirty="0">
                <a:solidFill>
                  <a:srgbClr val="0000FF"/>
                </a:solidFill>
                <a:latin typeface="仿宋" panose="02010609060101010101" pitchFamily="49" charset="-122"/>
                <a:ea typeface="仿宋" panose="02010609060101010101" pitchFamily="49" charset="-122"/>
              </a:rPr>
              <a:t>人及以上的单数</a:t>
            </a:r>
            <a:r>
              <a:rPr lang="zh-CN" altLang="en-US" sz="2400" b="1" dirty="0">
                <a:latin typeface="仿宋" panose="02010609060101010101" pitchFamily="49" charset="-122"/>
                <a:ea typeface="仿宋" panose="02010609060101010101" pitchFamily="49" charset="-122"/>
              </a:rPr>
              <a:t>。小组成员包括：答辩主持人</a:t>
            </a:r>
            <a:r>
              <a:rPr lang="en-US" altLang="zh-CN" sz="2400" b="1" dirty="0">
                <a:latin typeface="仿宋" panose="02010609060101010101" pitchFamily="49" charset="-122"/>
                <a:ea typeface="仿宋" panose="02010609060101010101" pitchFamily="49" charset="-122"/>
              </a:rPr>
              <a:t>1</a:t>
            </a:r>
            <a:r>
              <a:rPr lang="zh-CN" altLang="en-US" sz="2400" b="1" dirty="0">
                <a:latin typeface="仿宋" panose="02010609060101010101" pitchFamily="49" charset="-122"/>
                <a:ea typeface="仿宋" panose="02010609060101010101" pitchFamily="49" charset="-122"/>
              </a:rPr>
              <a:t>名，答辩教师若干名，副高级及以上专业技术职称者不少于</a:t>
            </a:r>
            <a:r>
              <a:rPr lang="en-US" altLang="zh-CN" sz="2400" b="1" dirty="0">
                <a:latin typeface="仿宋" panose="02010609060101010101" pitchFamily="49" charset="-122"/>
                <a:ea typeface="仿宋" panose="02010609060101010101" pitchFamily="49" charset="-122"/>
              </a:rPr>
              <a:t>2</a:t>
            </a:r>
            <a:r>
              <a:rPr lang="zh-CN" altLang="en-US" sz="2400" b="1" dirty="0">
                <a:latin typeface="仿宋" panose="02010609060101010101" pitchFamily="49" charset="-122"/>
                <a:ea typeface="仿宋" panose="02010609060101010101" pitchFamily="49" charset="-122"/>
              </a:rPr>
              <a:t>人；</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答辩主持人可以来自国家开放大学办学体系，也可从办学体系外聘请。办学体系内的答辩主持人须持有国家开放大学颁发的答辩主持人资格证书，从办学体系外聘请的答辩主持人须具有普通高等学校的副高级及以上专业技术职称，或者具有</a:t>
            </a:r>
            <a:r>
              <a:rPr lang="en-US" altLang="zh-CN" sz="2400" b="1" dirty="0">
                <a:latin typeface="仿宋" panose="02010609060101010101" pitchFamily="49" charset="-122"/>
                <a:ea typeface="仿宋" panose="02010609060101010101" pitchFamily="49" charset="-122"/>
              </a:rPr>
              <a:t>8</a:t>
            </a:r>
            <a:r>
              <a:rPr lang="zh-CN" altLang="en-US" sz="2400" b="1" dirty="0">
                <a:latin typeface="仿宋" panose="02010609060101010101" pitchFamily="49" charset="-122"/>
                <a:ea typeface="仿宋" panose="02010609060101010101" pitchFamily="49" charset="-122"/>
              </a:rPr>
              <a:t>年以上相关行业从业经历（须具有资格证明）；</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指导教师在其本人指导的学生进行答辩时，不得担任该答辩小组成员；</a:t>
            </a:r>
          </a:p>
          <a:p>
            <a:pPr>
              <a:lnSpc>
                <a:spcPct val="120000"/>
              </a:lnSpc>
            </a:pPr>
            <a:r>
              <a:rPr lang="en-US" altLang="zh-CN" sz="2400" b="1" dirty="0">
                <a:latin typeface="仿宋" panose="02010609060101010101" pitchFamily="49" charset="-122"/>
                <a:ea typeface="仿宋" panose="02010609060101010101" pitchFamily="49" charset="-122"/>
              </a:rPr>
              <a:t>    4.</a:t>
            </a:r>
            <a:r>
              <a:rPr lang="zh-CN" altLang="en-US" sz="2400" b="1" dirty="0">
                <a:latin typeface="仿宋" panose="02010609060101010101" pitchFamily="49" charset="-122"/>
                <a:ea typeface="仿宋" panose="02010609060101010101" pitchFamily="49" charset="-122"/>
              </a:rPr>
              <a:t>主要职责为根据学生学位论文和答辩情况，为学生评定论文成绩。</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1747"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1748"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1749"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1750" name="Rectangle 19"/>
          <p:cNvSpPr/>
          <p:nvPr/>
        </p:nvSpPr>
        <p:spPr>
          <a:xfrm>
            <a:off x="71438" y="1004888"/>
            <a:ext cx="9072562" cy="2751137"/>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论文答辩</a:t>
            </a:r>
          </a:p>
          <a:p>
            <a:pPr>
              <a:lnSpc>
                <a:spcPct val="120000"/>
              </a:lnSpc>
            </a:pPr>
            <a:r>
              <a:rPr lang="zh-CN" altLang="en-US" sz="2400" b="1" dirty="0">
                <a:latin typeface="仿宋" panose="02010609060101010101" pitchFamily="49" charset="-122"/>
                <a:ea typeface="仿宋" panose="02010609060101010101" pitchFamily="49" charset="-122"/>
              </a:rPr>
              <a:t>    第十七条  答辩教师</a:t>
            </a:r>
          </a:p>
          <a:p>
            <a:pPr>
              <a:lnSpc>
                <a:spcPct val="120000"/>
              </a:lnSpc>
            </a:pPr>
            <a:r>
              <a:rPr lang="zh-CN" altLang="en-US" sz="2400" b="1" dirty="0">
                <a:latin typeface="仿宋" panose="02010609060101010101" pitchFamily="49" charset="-122"/>
                <a:ea typeface="仿宋" panose="02010609060101010101" pitchFamily="49" charset="-122"/>
              </a:rPr>
              <a:t>    答辩教师须具有相应专业本科及以上学历、中级及以上专业技术职称、</a:t>
            </a:r>
            <a:r>
              <a:rPr lang="en-US" altLang="zh-CN" sz="2400" b="1" dirty="0">
                <a:latin typeface="仿宋" panose="02010609060101010101" pitchFamily="49" charset="-122"/>
                <a:ea typeface="仿宋" panose="02010609060101010101" pitchFamily="49" charset="-122"/>
              </a:rPr>
              <a:t>3</a:t>
            </a:r>
            <a:r>
              <a:rPr lang="zh-CN" altLang="en-US" sz="2400" b="1" dirty="0">
                <a:latin typeface="仿宋" panose="02010609060101010101" pitchFamily="49" charset="-122"/>
                <a:ea typeface="仿宋" panose="02010609060101010101" pitchFamily="49" charset="-122"/>
              </a:rPr>
              <a:t>年以上相应专业教学研究工作经历或</a:t>
            </a:r>
            <a:r>
              <a:rPr lang="en-US" altLang="zh-CN" sz="2400" b="1" dirty="0">
                <a:latin typeface="仿宋" panose="02010609060101010101" pitchFamily="49" charset="-122"/>
                <a:ea typeface="仿宋" panose="02010609060101010101" pitchFamily="49" charset="-122"/>
              </a:rPr>
              <a:t>5</a:t>
            </a:r>
            <a:r>
              <a:rPr lang="zh-CN" altLang="en-US" sz="2400" b="1" dirty="0">
                <a:latin typeface="仿宋" panose="02010609060101010101" pitchFamily="49" charset="-122"/>
                <a:ea typeface="仿宋" panose="02010609060101010101" pitchFamily="49" charset="-122"/>
              </a:rPr>
              <a:t>年以上相关行业从业经历。答辩教师主要职责是审阅参加答辩学生的论文，并依此提出问题，对学生答辩情况进行现场点评。</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277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277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2773"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2774" name="Rectangle 19"/>
          <p:cNvSpPr/>
          <p:nvPr/>
        </p:nvSpPr>
        <p:spPr>
          <a:xfrm>
            <a:off x="71438" y="1004888"/>
            <a:ext cx="9072562" cy="5853112"/>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论文答辩</a:t>
            </a:r>
          </a:p>
          <a:p>
            <a:pPr>
              <a:lnSpc>
                <a:spcPct val="120000"/>
              </a:lnSpc>
            </a:pPr>
            <a:r>
              <a:rPr lang="zh-CN" altLang="en-US" sz="2400" b="1" dirty="0">
                <a:latin typeface="仿宋" panose="02010609060101010101" pitchFamily="49" charset="-122"/>
                <a:ea typeface="仿宋" panose="02010609060101010101" pitchFamily="49" charset="-122"/>
              </a:rPr>
              <a:t>    第十八条  答辩程序</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答辩教师审阅参加答辩的学生的学位论文；</a:t>
            </a:r>
            <a:r>
              <a:rPr lang="en-US" altLang="zh-CN" sz="2400" b="1" dirty="0">
                <a:latin typeface="仿宋" panose="02010609060101010101" pitchFamily="49" charset="-122"/>
                <a:ea typeface="仿宋" panose="02010609060101010101" pitchFamily="49" charset="-122"/>
              </a:rPr>
              <a:t>2.</a:t>
            </a:r>
            <a:r>
              <a:rPr lang="zh-CN" altLang="en-US" sz="2400" b="1" dirty="0">
                <a:latin typeface="仿宋" panose="02010609060101010101" pitchFamily="49" charset="-122"/>
                <a:ea typeface="仿宋" panose="02010609060101010101" pitchFamily="49" charset="-122"/>
              </a:rPr>
              <a:t>答辩主持人宣布答辩程序和要求，组织学生抽签；</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答辩学生介绍学位论文主要内容；</a:t>
            </a:r>
            <a:r>
              <a:rPr lang="en-US" altLang="zh-CN" sz="2400" b="1" dirty="0">
                <a:latin typeface="仿宋" panose="02010609060101010101" pitchFamily="49" charset="-122"/>
                <a:ea typeface="仿宋" panose="02010609060101010101" pitchFamily="49" charset="-122"/>
              </a:rPr>
              <a:t>4.</a:t>
            </a:r>
            <a:r>
              <a:rPr lang="zh-CN" altLang="en-US" sz="2400" b="1" dirty="0">
                <a:latin typeface="仿宋" panose="02010609060101010101" pitchFamily="49" charset="-122"/>
                <a:ea typeface="仿宋" panose="02010609060101010101" pitchFamily="49" charset="-122"/>
              </a:rPr>
              <a:t>答辩教师审查判断学位论文的真实性，提出相关问题，由学生回答；</a:t>
            </a:r>
          </a:p>
          <a:p>
            <a:pPr>
              <a:lnSpc>
                <a:spcPct val="120000"/>
              </a:lnSpc>
            </a:pPr>
            <a:r>
              <a:rPr lang="en-US" altLang="zh-CN" sz="2400" b="1" dirty="0">
                <a:latin typeface="仿宋" panose="02010609060101010101" pitchFamily="49" charset="-122"/>
                <a:ea typeface="仿宋" panose="02010609060101010101" pitchFamily="49" charset="-122"/>
              </a:rPr>
              <a:t>    5.</a:t>
            </a:r>
            <a:r>
              <a:rPr lang="zh-CN" altLang="en-US" sz="2400" b="1" dirty="0">
                <a:latin typeface="仿宋" panose="02010609060101010101" pitchFamily="49" charset="-122"/>
                <a:ea typeface="仿宋" panose="02010609060101010101" pitchFamily="49" charset="-122"/>
              </a:rPr>
              <a:t>答辩教师对学生答辩情况进行点评，评估判断论文质量；</a:t>
            </a:r>
          </a:p>
          <a:p>
            <a:pPr>
              <a:lnSpc>
                <a:spcPct val="120000"/>
              </a:lnSpc>
            </a:pPr>
            <a:r>
              <a:rPr lang="en-US" altLang="zh-CN" sz="2400" b="1" dirty="0">
                <a:latin typeface="仿宋" panose="02010609060101010101" pitchFamily="49" charset="-122"/>
                <a:ea typeface="仿宋" panose="02010609060101010101" pitchFamily="49" charset="-122"/>
              </a:rPr>
              <a:t>    6.</a:t>
            </a:r>
            <a:r>
              <a:rPr lang="zh-CN" altLang="en-US" sz="2400" b="1" dirty="0">
                <a:latin typeface="仿宋" panose="02010609060101010101" pitchFamily="49" charset="-122"/>
                <a:ea typeface="仿宋" panose="02010609060101010101" pitchFamily="49" charset="-122"/>
              </a:rPr>
              <a:t>答辩主持人组织答辩教师对学位论文质量和学生答辩过程进行评议，根据</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国家开放大学学位论文成绩评分标准</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（附录</a:t>
            </a:r>
            <a:r>
              <a:rPr lang="en-US" altLang="zh-CN" sz="2400" b="1" dirty="0">
                <a:latin typeface="仿宋" panose="02010609060101010101" pitchFamily="49" charset="-122"/>
                <a:ea typeface="仿宋" panose="02010609060101010101" pitchFamily="49" charset="-122"/>
              </a:rPr>
              <a:t>2</a:t>
            </a:r>
            <a:r>
              <a:rPr lang="zh-CN" altLang="en-US" sz="2400" b="1" dirty="0">
                <a:latin typeface="仿宋" panose="02010609060101010101" pitchFamily="49" charset="-122"/>
                <a:ea typeface="仿宋" panose="02010609060101010101" pitchFamily="49" charset="-122"/>
              </a:rPr>
              <a:t>）给出答辩成绩和评语，记入学位论文评审表，并须答辩主持人签字；</a:t>
            </a:r>
          </a:p>
          <a:p>
            <a:pPr>
              <a:lnSpc>
                <a:spcPct val="120000"/>
              </a:lnSpc>
            </a:pPr>
            <a:r>
              <a:rPr lang="en-US" altLang="zh-CN" sz="2400" b="1" dirty="0">
                <a:latin typeface="仿宋" panose="02010609060101010101" pitchFamily="49" charset="-122"/>
                <a:ea typeface="仿宋" panose="02010609060101010101" pitchFamily="49" charset="-122"/>
              </a:rPr>
              <a:t>    7.</a:t>
            </a:r>
            <a:r>
              <a:rPr lang="zh-CN" altLang="en-US" sz="2400" b="1" dirty="0">
                <a:latin typeface="仿宋" panose="02010609060101010101" pitchFamily="49" charset="-122"/>
                <a:ea typeface="仿宋" panose="02010609060101010101" pitchFamily="49" charset="-122"/>
              </a:rPr>
              <a:t>如答辩后成绩不理想，学生可根据所在学习中心实践教学安排计划，在学籍有效期内申请重新答辩一次。</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3795"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3796"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3797"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3798" name="Rectangle 19"/>
          <p:cNvSpPr/>
          <p:nvPr/>
        </p:nvSpPr>
        <p:spPr>
          <a:xfrm>
            <a:off x="71438" y="975835"/>
            <a:ext cx="9072562" cy="3637919"/>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第五章  论文终审</a:t>
            </a:r>
          </a:p>
          <a:p>
            <a:pPr>
              <a:lnSpc>
                <a:spcPct val="120000"/>
              </a:lnSpc>
            </a:pPr>
            <a:r>
              <a:rPr lang="zh-CN" altLang="en-US" sz="2400" b="1" dirty="0">
                <a:latin typeface="仿宋" panose="02010609060101010101" pitchFamily="49" charset="-122"/>
                <a:ea typeface="仿宋" panose="02010609060101010101" pitchFamily="49" charset="-122"/>
              </a:rPr>
              <a:t>    第十九条  各学习中心答辩后将论文成绩在良好（或</a:t>
            </a:r>
            <a:r>
              <a:rPr lang="en-US" altLang="zh-CN" sz="2400" b="1" dirty="0">
                <a:latin typeface="仿宋" panose="02010609060101010101" pitchFamily="49" charset="-122"/>
                <a:ea typeface="仿宋" panose="02010609060101010101" pitchFamily="49" charset="-122"/>
              </a:rPr>
              <a:t>80</a:t>
            </a:r>
            <a:r>
              <a:rPr lang="zh-CN" altLang="en-US" sz="2400" b="1" dirty="0">
                <a:latin typeface="仿宋" panose="02010609060101010101" pitchFamily="49" charset="-122"/>
                <a:ea typeface="仿宋" panose="02010609060101010101" pitchFamily="49" charset="-122"/>
              </a:rPr>
              <a:t>分）及以上的学位论文及论文评审表等纸质材料提交至分部学位管理部门，并通过教务管理系统提交学位论文及成绩。</a:t>
            </a:r>
          </a:p>
          <a:p>
            <a:pPr>
              <a:lnSpc>
                <a:spcPct val="120000"/>
              </a:lnSpc>
            </a:pPr>
            <a:r>
              <a:rPr lang="zh-CN" altLang="en-US" sz="2400" b="1" dirty="0">
                <a:latin typeface="仿宋" panose="02010609060101010101" pitchFamily="49" charset="-122"/>
                <a:ea typeface="仿宋" panose="02010609060101010101" pitchFamily="49" charset="-122"/>
              </a:rPr>
              <a:t>    第二十条  各分部对学习中心提交的学位论文进行复审和查重初检（</a:t>
            </a:r>
            <a:r>
              <a:rPr lang="zh-CN" altLang="en-US" sz="2400" b="1" dirty="0">
                <a:solidFill>
                  <a:srgbClr val="0000FF"/>
                </a:solidFill>
                <a:latin typeface="仿宋" panose="02010609060101010101" pitchFamily="49" charset="-122"/>
                <a:ea typeface="仿宋" panose="02010609060101010101" pitchFamily="49" charset="-122"/>
              </a:rPr>
              <a:t>查重率原则上不超过</a:t>
            </a:r>
            <a:r>
              <a:rPr lang="en-US" altLang="zh-CN" sz="2400" b="1" dirty="0">
                <a:solidFill>
                  <a:srgbClr val="0000FF"/>
                </a:solidFill>
                <a:latin typeface="仿宋" panose="02010609060101010101" pitchFamily="49" charset="-122"/>
                <a:ea typeface="仿宋" panose="02010609060101010101" pitchFamily="49" charset="-122"/>
              </a:rPr>
              <a:t>30%</a:t>
            </a:r>
            <a:r>
              <a:rPr lang="zh-CN" altLang="en-US" sz="2400" b="1" dirty="0">
                <a:latin typeface="仿宋" panose="02010609060101010101" pitchFamily="49" charset="-122"/>
                <a:ea typeface="仿宋" panose="02010609060101010101" pitchFamily="49" charset="-122"/>
              </a:rPr>
              <a:t>），将复审通过的学位论文和论文评审表等纸质材料提交至总部各学位评定分委员会，并通过教务管理系统上报学位论文和查重初检报告。</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4819"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4820"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4821"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4822" name="Rectangle 19"/>
          <p:cNvSpPr/>
          <p:nvPr/>
        </p:nvSpPr>
        <p:spPr>
          <a:xfrm>
            <a:off x="71438" y="1004888"/>
            <a:ext cx="9072562" cy="363855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第五章  论文终审</a:t>
            </a:r>
          </a:p>
          <a:p>
            <a:pPr>
              <a:lnSpc>
                <a:spcPct val="120000"/>
              </a:lnSpc>
            </a:pPr>
            <a:r>
              <a:rPr lang="zh-CN" altLang="en-US" sz="2400" b="1" dirty="0">
                <a:latin typeface="仿宋" panose="02010609060101010101" pitchFamily="49" charset="-122"/>
                <a:ea typeface="仿宋" panose="02010609060101010101" pitchFamily="49" charset="-122"/>
              </a:rPr>
              <a:t>    第二十一条  学位评定分委员会组织总部和各分部相关专业的教师，采取抽审或全审方式对学位论文进行匿名评阅，根据评阅情况可调整论文的成绩，并给出终审成绩和评语。</a:t>
            </a:r>
          </a:p>
          <a:p>
            <a:pPr>
              <a:lnSpc>
                <a:spcPct val="120000"/>
              </a:lnSpc>
            </a:pPr>
            <a:r>
              <a:rPr lang="zh-CN" altLang="en-US" sz="2400" b="1" dirty="0">
                <a:latin typeface="仿宋" panose="02010609060101010101" pitchFamily="49" charset="-122"/>
                <a:ea typeface="仿宋" panose="02010609060101010101" pitchFamily="49" charset="-122"/>
              </a:rPr>
              <a:t>    第二十二条  学位论文终审成绩在良好（或</a:t>
            </a:r>
            <a:r>
              <a:rPr lang="en-US" altLang="zh-CN" sz="2400" b="1" dirty="0">
                <a:latin typeface="仿宋" panose="02010609060101010101" pitchFamily="49" charset="-122"/>
                <a:ea typeface="仿宋" panose="02010609060101010101" pitchFamily="49" charset="-122"/>
              </a:rPr>
              <a:t>80</a:t>
            </a:r>
            <a:r>
              <a:rPr lang="zh-CN" altLang="en-US" sz="2400" b="1" dirty="0">
                <a:latin typeface="仿宋" panose="02010609060101010101" pitchFamily="49" charset="-122"/>
                <a:ea typeface="仿宋" panose="02010609060101010101" pitchFamily="49" charset="-122"/>
              </a:rPr>
              <a:t>分）及以上的学生，如符合学位授予的其他条件，进入拟授予学士学位人员名单，上报学位评定委员会审议。如学位论文终审成绩未达学位授予条件，取消学位授予资格，且不得再次申请。</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584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584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5845"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5846" name="Rectangle 19"/>
          <p:cNvSpPr/>
          <p:nvPr/>
        </p:nvSpPr>
        <p:spPr>
          <a:xfrm>
            <a:off x="71438" y="1004888"/>
            <a:ext cx="9072562" cy="3579812"/>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第六章  论文档案管理</a:t>
            </a:r>
          </a:p>
          <a:p>
            <a:pPr>
              <a:lnSpc>
                <a:spcPct val="120000"/>
              </a:lnSpc>
            </a:pPr>
            <a:r>
              <a:rPr lang="zh-CN" altLang="en-US" sz="2400" b="1" dirty="0">
                <a:latin typeface="仿宋" panose="02010609060101010101" pitchFamily="49" charset="-122"/>
                <a:ea typeface="仿宋" panose="02010609060101010101" pitchFamily="49" charset="-122"/>
              </a:rPr>
              <a:t>    第二十三条  学位论文终审后，学位评定分委员会整理相关材料建立学位论文档案。</a:t>
            </a:r>
          </a:p>
          <a:p>
            <a:pPr>
              <a:lnSpc>
                <a:spcPct val="120000"/>
              </a:lnSpc>
            </a:pPr>
            <a:r>
              <a:rPr lang="zh-CN" altLang="en-US" sz="2400" b="1" dirty="0">
                <a:latin typeface="仿宋" panose="02010609060101010101" pitchFamily="49" charset="-122"/>
                <a:ea typeface="仿宋" panose="02010609060101010101" pitchFamily="49" charset="-122"/>
              </a:rPr>
              <a:t>    第二十四条  学位论文档案包含以下材料：</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学士学位论文（定稿本）；</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国家开放大学学位论文评审表</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a:t>
            </a:r>
          </a:p>
          <a:p>
            <a:pPr>
              <a:lnSpc>
                <a:spcPct val="120000"/>
              </a:lnSpc>
            </a:pPr>
            <a:r>
              <a:rPr lang="zh-CN" altLang="en-US" sz="2400" b="1" dirty="0">
                <a:latin typeface="仿宋" panose="02010609060101010101" pitchFamily="49" charset="-122"/>
                <a:ea typeface="仿宋" panose="02010609060101010101" pitchFamily="49" charset="-122"/>
              </a:rPr>
              <a:t>    第二十五条  获得学士学位学生的学位论文电子版将保存至国家开放大学数字图书馆。</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6867"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6868"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6869"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6870" name="Rectangle 19"/>
          <p:cNvSpPr/>
          <p:nvPr/>
        </p:nvSpPr>
        <p:spPr>
          <a:xfrm>
            <a:off x="71438" y="1004888"/>
            <a:ext cx="9072562" cy="541020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第七章  论文作假处理</a:t>
            </a:r>
          </a:p>
          <a:p>
            <a:pPr>
              <a:lnSpc>
                <a:spcPct val="120000"/>
              </a:lnSpc>
            </a:pPr>
            <a:r>
              <a:rPr lang="zh-CN" altLang="en-US" sz="2400" b="1" dirty="0">
                <a:latin typeface="仿宋" panose="02010609060101010101" pitchFamily="49" charset="-122"/>
                <a:ea typeface="仿宋" panose="02010609060101010101" pitchFamily="49" charset="-122"/>
              </a:rPr>
              <a:t>    第二十六条  学校学位评定委员会根据教育部</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学位论文作假行为处理办法</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的相关规定，对学位论文作假行为做出处理。</a:t>
            </a:r>
          </a:p>
          <a:p>
            <a:pPr>
              <a:lnSpc>
                <a:spcPct val="120000"/>
              </a:lnSpc>
            </a:pPr>
            <a:r>
              <a:rPr lang="zh-CN" altLang="en-US" sz="2400" b="1" dirty="0">
                <a:latin typeface="仿宋" panose="02010609060101010101" pitchFamily="49" charset="-122"/>
                <a:ea typeface="仿宋" panose="02010609060101010101" pitchFamily="49" charset="-122"/>
              </a:rPr>
              <a:t>    第二十七条  学位论文作假行为包括以下情形：</a:t>
            </a:r>
          </a:p>
          <a:p>
            <a:pPr>
              <a:lnSpc>
                <a:spcPct val="120000"/>
              </a:lnSpc>
            </a:pPr>
            <a:r>
              <a:rPr lang="en-US" altLang="zh-CN" sz="2400" b="1" dirty="0">
                <a:latin typeface="仿宋" panose="02010609060101010101" pitchFamily="49" charset="-122"/>
                <a:ea typeface="仿宋" panose="02010609060101010101" pitchFamily="49" charset="-122"/>
              </a:rPr>
              <a:t>    1.</a:t>
            </a:r>
            <a:r>
              <a:rPr lang="zh-CN" altLang="en-US" sz="2400" b="1" dirty="0">
                <a:latin typeface="仿宋" panose="02010609060101010101" pitchFamily="49" charset="-122"/>
                <a:ea typeface="仿宋" panose="02010609060101010101" pitchFamily="49" charset="-122"/>
              </a:rPr>
              <a:t>购买学位论文、由他人代写学位论文的；</a:t>
            </a:r>
          </a:p>
          <a:p>
            <a:pPr>
              <a:lnSpc>
                <a:spcPct val="120000"/>
              </a:lnSpc>
            </a:pPr>
            <a:r>
              <a:rPr lang="en-US" altLang="zh-CN" sz="2400" b="1" dirty="0">
                <a:latin typeface="仿宋" panose="02010609060101010101" pitchFamily="49" charset="-122"/>
                <a:ea typeface="仿宋" panose="02010609060101010101" pitchFamily="49" charset="-122"/>
              </a:rPr>
              <a:t>    2.</a:t>
            </a:r>
            <a:r>
              <a:rPr lang="zh-CN" altLang="en-US" sz="2400" b="1" dirty="0">
                <a:latin typeface="仿宋" panose="02010609060101010101" pitchFamily="49" charset="-122"/>
                <a:ea typeface="仿宋" panose="02010609060101010101" pitchFamily="49" charset="-122"/>
              </a:rPr>
              <a:t>剽窃他人作品和学术成果的；</a:t>
            </a:r>
          </a:p>
          <a:p>
            <a:pPr>
              <a:lnSpc>
                <a:spcPct val="120000"/>
              </a:lnSpc>
            </a:pPr>
            <a:r>
              <a:rPr lang="en-US" altLang="zh-CN" sz="2400" b="1" dirty="0">
                <a:latin typeface="仿宋" panose="02010609060101010101" pitchFamily="49" charset="-122"/>
                <a:ea typeface="仿宋" panose="02010609060101010101" pitchFamily="49" charset="-122"/>
              </a:rPr>
              <a:t>    3.</a:t>
            </a:r>
            <a:r>
              <a:rPr lang="zh-CN" altLang="en-US" sz="2400" b="1" dirty="0">
                <a:latin typeface="仿宋" panose="02010609060101010101" pitchFamily="49" charset="-122"/>
                <a:ea typeface="仿宋" panose="02010609060101010101" pitchFamily="49" charset="-122"/>
              </a:rPr>
              <a:t>伪造数据的；</a:t>
            </a:r>
          </a:p>
          <a:p>
            <a:pPr>
              <a:lnSpc>
                <a:spcPct val="120000"/>
              </a:lnSpc>
            </a:pPr>
            <a:r>
              <a:rPr lang="en-US" altLang="zh-CN" sz="2400" b="1" dirty="0">
                <a:latin typeface="仿宋" panose="02010609060101010101" pitchFamily="49" charset="-122"/>
                <a:ea typeface="仿宋" panose="02010609060101010101" pitchFamily="49" charset="-122"/>
              </a:rPr>
              <a:t>    4.</a:t>
            </a:r>
            <a:r>
              <a:rPr lang="zh-CN" altLang="en-US" sz="2400" b="1" dirty="0">
                <a:latin typeface="仿宋" panose="02010609060101010101" pitchFamily="49" charset="-122"/>
                <a:ea typeface="仿宋" panose="02010609060101010101" pitchFamily="49" charset="-122"/>
              </a:rPr>
              <a:t>有其他严重学位论文作假行为的。</a:t>
            </a:r>
          </a:p>
          <a:p>
            <a:pPr>
              <a:lnSpc>
                <a:spcPct val="120000"/>
              </a:lnSpc>
            </a:pPr>
            <a:r>
              <a:rPr lang="zh-CN" altLang="en-US" sz="2400" b="1" dirty="0">
                <a:latin typeface="仿宋" panose="02010609060101010101" pitchFamily="49" charset="-122"/>
                <a:ea typeface="仿宋" panose="02010609060101010101" pitchFamily="49" charset="-122"/>
              </a:rPr>
              <a:t>    第二十八条  学生的学位论文出现上述作假情形的，学校可以取消其学位申请资格，情节严重者开除学籍；已经获得学位的，可以撤销其学位，并注销学位证书。取消学位申请资格或者撤销学位的处理决定将向社会公布。</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4339"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4340"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4341" name="Rectangle 17"/>
          <p:cNvSpPr/>
          <p:nvPr/>
        </p:nvSpPr>
        <p:spPr>
          <a:xfrm>
            <a:off x="1606166" y="6146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4342" name="Rectangle 18"/>
          <p:cNvSpPr/>
          <p:nvPr/>
        </p:nvSpPr>
        <p:spPr>
          <a:xfrm>
            <a:off x="142875" y="1357313"/>
            <a:ext cx="9072563" cy="1938337"/>
          </a:xfrm>
          <a:prstGeom prst="rect">
            <a:avLst/>
          </a:prstGeom>
          <a:noFill/>
          <a:ln w="9525">
            <a:noFill/>
          </a:ln>
        </p:spPr>
        <p:txBody>
          <a:bodyPr anchor="ctr" anchorCtr="0">
            <a:spAutoFit/>
          </a:bodyPr>
          <a:lstStyle/>
          <a:p>
            <a:pPr indent="431800">
              <a:buNone/>
            </a:pPr>
            <a:r>
              <a:rPr lang="zh-CN" altLang="en-US" sz="2400" b="1" dirty="0">
                <a:latin typeface="黑体" panose="02010609060101010101" pitchFamily="49" charset="-122"/>
                <a:ea typeface="黑体" panose="02010609060101010101" pitchFamily="49" charset="-122"/>
              </a:rPr>
              <a:t>第一章  总</a:t>
            </a:r>
            <a:r>
              <a:rPr lang="en-US" altLang="zh-CN" sz="2400" b="1" dirty="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则</a:t>
            </a:r>
          </a:p>
          <a:p>
            <a:pPr indent="431800" latinLnBrk="0">
              <a:buNone/>
            </a:pPr>
            <a:r>
              <a:rPr lang="zh-CN" altLang="en-US" sz="2400" b="1" dirty="0">
                <a:latin typeface="仿宋" panose="02010609060101010101" pitchFamily="49" charset="-122"/>
                <a:ea typeface="仿宋" panose="02010609060101010101" pitchFamily="49" charset="-122"/>
              </a:rPr>
              <a:t>第一条  根据</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中华人民共和国学位条例</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和</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中华人民共和国学位条例暂行实施办法</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，结合学校实际，制定本细则。</a:t>
            </a:r>
          </a:p>
          <a:p>
            <a:pPr indent="431800" latinLnBrk="0"/>
            <a:r>
              <a:rPr lang="zh-CN" altLang="en-US" sz="2400" b="1" dirty="0">
                <a:latin typeface="仿宋" panose="02010609060101010101" pitchFamily="49" charset="-122"/>
                <a:ea typeface="仿宋" panose="02010609060101010101" pitchFamily="49" charset="-122"/>
              </a:rPr>
              <a:t>第二</a:t>
            </a:r>
            <a:r>
              <a:rPr lang="zh-CN" altLang="en-US" sz="2400" b="1" dirty="0" smtClean="0">
                <a:latin typeface="仿宋" panose="02010609060101010101" pitchFamily="49" charset="-122"/>
                <a:ea typeface="仿宋" panose="02010609060101010101" pitchFamily="49" charset="-122"/>
              </a:rPr>
              <a:t>条  学校</a:t>
            </a:r>
            <a:r>
              <a:rPr lang="zh-CN" altLang="en-US" sz="2400" b="1" dirty="0">
                <a:latin typeface="仿宋" panose="02010609060101010101" pitchFamily="49" charset="-122"/>
                <a:ea typeface="仿宋" panose="02010609060101010101" pitchFamily="49" charset="-122"/>
              </a:rPr>
              <a:t>按照北京市学位委员会批准或备案的</a:t>
            </a:r>
            <a:r>
              <a:rPr lang="zh-CN" altLang="en-US" sz="2400" b="1" dirty="0" smtClean="0">
                <a:latin typeface="仿宋" panose="02010609060101010101" pitchFamily="49" charset="-122"/>
                <a:ea typeface="仿宋" panose="02010609060101010101" pitchFamily="49" charset="-122"/>
              </a:rPr>
              <a:t>学位授予</a:t>
            </a:r>
            <a:r>
              <a:rPr lang="zh-CN" altLang="en-US" sz="2400" b="1" dirty="0">
                <a:latin typeface="仿宋" panose="02010609060101010101" pitchFamily="49" charset="-122"/>
                <a:ea typeface="仿宋" panose="02010609060101010101" pitchFamily="49" charset="-122"/>
              </a:rPr>
              <a:t>门类授予相应的学士学位。  </a:t>
            </a:r>
          </a:p>
        </p:txBody>
      </p:sp>
      <p:sp>
        <p:nvSpPr>
          <p:cNvPr id="14343" name="Rectangle 19"/>
          <p:cNvSpPr/>
          <p:nvPr/>
        </p:nvSpPr>
        <p:spPr>
          <a:xfrm>
            <a:off x="71438" y="3357563"/>
            <a:ext cx="9072562" cy="2308225"/>
          </a:xfrm>
          <a:prstGeom prst="rect">
            <a:avLst/>
          </a:prstGeom>
          <a:noFill/>
          <a:ln w="9525">
            <a:noFill/>
          </a:ln>
        </p:spPr>
        <p:txBody>
          <a:bodyPr anchor="ctr" anchorCtr="0">
            <a:spAutoFit/>
          </a:bodyPr>
          <a:lstStyle/>
          <a:p>
            <a:pPr indent="476250">
              <a:buNone/>
            </a:pPr>
            <a:r>
              <a:rPr lang="zh-CN" altLang="en-US" sz="2400" b="1" dirty="0">
                <a:latin typeface="黑体" panose="02010609060101010101" pitchFamily="49" charset="-122"/>
                <a:ea typeface="黑体" panose="02010609060101010101" pitchFamily="49" charset="-122"/>
              </a:rPr>
              <a:t>第二章  申请条件</a:t>
            </a:r>
          </a:p>
          <a:p>
            <a:pPr indent="476250" latinLnBrk="0">
              <a:buNone/>
            </a:pPr>
            <a:r>
              <a:rPr lang="zh-CN" altLang="en-US" sz="2400" b="1" dirty="0">
                <a:latin typeface="仿宋" panose="02010609060101010101" pitchFamily="49" charset="-122"/>
                <a:ea typeface="仿宋" panose="02010609060101010101" pitchFamily="49" charset="-122"/>
              </a:rPr>
              <a:t>第三条  申请学士学位的学生须符合以下条件：</a:t>
            </a:r>
          </a:p>
          <a:p>
            <a:pPr indent="476250" latinLnBrk="0">
              <a:buNone/>
            </a:pPr>
            <a:r>
              <a:rPr lang="en-US" altLang="zh-CN" sz="2400" b="1" dirty="0">
                <a:latin typeface="仿宋" panose="02010609060101010101" pitchFamily="49" charset="-122"/>
                <a:ea typeface="仿宋" panose="02010609060101010101" pitchFamily="49" charset="-122"/>
              </a:rPr>
              <a:t>1.</a:t>
            </a:r>
            <a:r>
              <a:rPr lang="zh-CN" altLang="en-US" sz="2400" b="1" dirty="0">
                <a:latin typeface="仿宋" panose="02010609060101010101" pitchFamily="49" charset="-122"/>
                <a:ea typeface="仿宋" panose="02010609060101010101" pitchFamily="49" charset="-122"/>
              </a:rPr>
              <a:t>拥护中国共产党的领导，拥护社会主义制度，热爱祖国，遵纪守法，品行端正；</a:t>
            </a:r>
          </a:p>
          <a:p>
            <a:pPr indent="476250" latinLnBrk="0">
              <a:buNone/>
            </a:pPr>
            <a:r>
              <a:rPr lang="en-US" altLang="zh-CN" sz="2400" b="1" dirty="0">
                <a:latin typeface="仿宋" panose="02010609060101010101" pitchFamily="49" charset="-122"/>
                <a:ea typeface="仿宋" panose="02010609060101010101" pitchFamily="49" charset="-122"/>
              </a:rPr>
              <a:t>2.</a:t>
            </a:r>
            <a:r>
              <a:rPr lang="zh-CN" altLang="en-US" sz="2400" b="1" dirty="0">
                <a:latin typeface="仿宋" panose="02010609060101010101" pitchFamily="49" charset="-122"/>
                <a:ea typeface="仿宋" panose="02010609060101010101" pitchFamily="49" charset="-122"/>
              </a:rPr>
              <a:t>较好地掌握本学科的基础理论、专业知识和基本技能，并具有承担专门技术工作和从事科学研究的初步能力。</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789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789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7893"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7894" name="Rectangle 19"/>
          <p:cNvSpPr/>
          <p:nvPr/>
        </p:nvSpPr>
        <p:spPr>
          <a:xfrm>
            <a:off x="71438" y="1004888"/>
            <a:ext cx="9072562" cy="4524375"/>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第七章  论文作假处理</a:t>
            </a:r>
          </a:p>
          <a:p>
            <a:pPr>
              <a:lnSpc>
                <a:spcPct val="120000"/>
              </a:lnSpc>
            </a:pPr>
            <a:r>
              <a:rPr lang="zh-CN" altLang="en-US" sz="2400" b="1" dirty="0">
                <a:latin typeface="仿宋" panose="02010609060101010101" pitchFamily="49" charset="-122"/>
                <a:ea typeface="仿宋" panose="02010609060101010101" pitchFamily="49" charset="-122"/>
              </a:rPr>
              <a:t>    第二十九条  指导教师未履行学术道德和学术规范教育、论文指导和审查把关等职责，其指导的学位论文存在严重作假情形的，学校将给予撤销指导教师资格的处分。</a:t>
            </a:r>
          </a:p>
          <a:p>
            <a:pPr>
              <a:lnSpc>
                <a:spcPct val="120000"/>
              </a:lnSpc>
            </a:pPr>
            <a:r>
              <a:rPr lang="zh-CN" altLang="en-US" sz="2400" b="1" dirty="0">
                <a:latin typeface="仿宋" panose="02010609060101010101" pitchFamily="49" charset="-122"/>
                <a:ea typeface="仿宋" panose="02010609060101010101" pitchFamily="49" charset="-122"/>
              </a:rPr>
              <a:t>    第三十条  学校对学生、指导教师及其他有关人员做出处理决定前，应当履行告知处理意见。当事人对处理意见有异议的，可以依法提出申诉。</a:t>
            </a:r>
          </a:p>
          <a:p>
            <a:pPr>
              <a:lnSpc>
                <a:spcPct val="120000"/>
              </a:lnSpc>
            </a:pPr>
            <a:r>
              <a:rPr lang="zh-CN" altLang="en-US" sz="2400" b="1" dirty="0">
                <a:latin typeface="仿宋" panose="02010609060101010101" pitchFamily="49" charset="-122"/>
                <a:ea typeface="仿宋" panose="02010609060101010101" pitchFamily="49" charset="-122"/>
              </a:rPr>
              <a:t>    第三十一条  总部将把学位论文评审情况纳入对分部的教学检查内容。多次出现学位论文作假或者学位论文作假行为影响恶劣的，学校将对相关分部予以通报。</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38915"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38916"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38917" name="Rectangle 17"/>
          <p:cNvSpPr/>
          <p:nvPr/>
        </p:nvSpPr>
        <p:spPr>
          <a:xfrm>
            <a:off x="817563" y="428625"/>
            <a:ext cx="7397750" cy="523875"/>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国家开放大学学士学位论文管理办法（试行）</a:t>
            </a:r>
          </a:p>
        </p:txBody>
      </p:sp>
      <p:sp>
        <p:nvSpPr>
          <p:cNvPr id="38918" name="Rectangle 19"/>
          <p:cNvSpPr/>
          <p:nvPr/>
        </p:nvSpPr>
        <p:spPr>
          <a:xfrm>
            <a:off x="71438" y="1004888"/>
            <a:ext cx="9072562" cy="4967287"/>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第八章  附则</a:t>
            </a:r>
          </a:p>
          <a:p>
            <a:pPr>
              <a:lnSpc>
                <a:spcPct val="120000"/>
              </a:lnSpc>
            </a:pPr>
            <a:r>
              <a:rPr lang="zh-CN" altLang="en-US" sz="2400" b="1" dirty="0">
                <a:latin typeface="仿宋" panose="02010609060101010101" pitchFamily="49" charset="-122"/>
                <a:ea typeface="仿宋" panose="02010609060101010101" pitchFamily="49" charset="-122"/>
              </a:rPr>
              <a:t>    第三十二条  学生如对学位论文评审的程序或成绩有异议，可以依照</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国家开放大学学位授予申诉处理办法</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提出申诉。</a:t>
            </a:r>
          </a:p>
          <a:p>
            <a:pPr>
              <a:lnSpc>
                <a:spcPct val="120000"/>
              </a:lnSpc>
            </a:pPr>
            <a:r>
              <a:rPr lang="zh-CN" altLang="en-US" sz="2400" b="1" dirty="0">
                <a:latin typeface="仿宋" panose="02010609060101010101" pitchFamily="49" charset="-122"/>
                <a:ea typeface="仿宋" panose="02010609060101010101" pitchFamily="49" charset="-122"/>
              </a:rPr>
              <a:t>    第三十三条  不申请学士学位学生的毕业论文管理参照</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中央广播电视大学开放教育实践环节教学工作规范（试行）</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电校教</a:t>
            </a:r>
            <a:r>
              <a:rPr lang="en-US" altLang="zh-CN" sz="2400" b="1" dirty="0">
                <a:latin typeface="仿宋" panose="02010609060101010101" pitchFamily="49" charset="-122"/>
                <a:ea typeface="仿宋" panose="02010609060101010101" pitchFamily="49" charset="-122"/>
              </a:rPr>
              <a:t>[2004]32</a:t>
            </a:r>
            <a:r>
              <a:rPr lang="zh-CN" altLang="en-US" sz="2400" b="1" dirty="0">
                <a:latin typeface="仿宋" panose="02010609060101010101" pitchFamily="49" charset="-122"/>
                <a:ea typeface="仿宋" panose="02010609060101010101" pitchFamily="49" charset="-122"/>
              </a:rPr>
              <a:t>号</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执行。</a:t>
            </a:r>
          </a:p>
          <a:p>
            <a:pPr>
              <a:lnSpc>
                <a:spcPct val="120000"/>
              </a:lnSpc>
            </a:pPr>
            <a:r>
              <a:rPr lang="zh-CN" altLang="en-US" sz="2400" b="1" dirty="0">
                <a:latin typeface="仿宋" panose="02010609060101010101" pitchFamily="49" charset="-122"/>
                <a:ea typeface="仿宋" panose="02010609060101010101" pitchFamily="49" charset="-122"/>
              </a:rPr>
              <a:t>    第三十四条  各分委员会可依照本办法制定相关专业学位论文工作规范或细则。</a:t>
            </a:r>
          </a:p>
          <a:p>
            <a:pPr>
              <a:lnSpc>
                <a:spcPct val="120000"/>
              </a:lnSpc>
            </a:pPr>
            <a:r>
              <a:rPr lang="zh-CN" altLang="en-US" sz="2400" b="1" dirty="0">
                <a:latin typeface="仿宋" panose="02010609060101010101" pitchFamily="49" charset="-122"/>
                <a:ea typeface="仿宋" panose="02010609060101010101" pitchFamily="49" charset="-122"/>
              </a:rPr>
              <a:t>    第三十五条  本办法解释权属国家开放大学学位评定委员会。</a:t>
            </a:r>
          </a:p>
          <a:p>
            <a:pPr>
              <a:lnSpc>
                <a:spcPct val="120000"/>
              </a:lnSpc>
            </a:pPr>
            <a:r>
              <a:rPr lang="zh-CN" altLang="en-US" sz="2400" b="1" dirty="0">
                <a:latin typeface="仿宋" panose="02010609060101010101" pitchFamily="49" charset="-122"/>
                <a:ea typeface="仿宋" panose="02010609060101010101" pitchFamily="49" charset="-122"/>
              </a:rPr>
              <a:t>    第三十六条  本办法自公布之日起施行。</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8" name="Rectangle 2"/>
          <p:cNvSpPr>
            <a:spLocks noGrp="1"/>
          </p:cNvSpPr>
          <p:nvPr>
            <p:ph type="title"/>
          </p:nvPr>
        </p:nvSpPr>
        <p:spPr>
          <a:xfrm>
            <a:off x="1404620" y="2141855"/>
            <a:ext cx="6186805" cy="1143000"/>
          </a:xfrm>
        </p:spPr>
        <p:txBody>
          <a:bodyPr vert="horz" wrap="square" lIns="91440" tIns="45720" rIns="91440" bIns="45720" anchor="ctr" anchorCtr="0"/>
          <a:lstStyle/>
          <a:p>
            <a:pPr algn="ctr"/>
            <a:r>
              <a:rPr lang="zh-CN" altLang="en-US" sz="4000" b="1" dirty="0">
                <a:latin typeface="幼圆" panose="02010509060101010101" pitchFamily="49" charset="-122"/>
                <a:ea typeface="幼圆" panose="02010509060101010101" pitchFamily="49" charset="-122"/>
              </a:rPr>
              <a:t>本次培训活动就到这里</a:t>
            </a:r>
          </a:p>
        </p:txBody>
      </p:sp>
      <p:sp>
        <p:nvSpPr>
          <p:cNvPr id="39939" name="Rectangle 3"/>
          <p:cNvSpPr/>
          <p:nvPr/>
        </p:nvSpPr>
        <p:spPr>
          <a:xfrm>
            <a:off x="2627313" y="3284538"/>
            <a:ext cx="3817937" cy="1152525"/>
          </a:xfrm>
          <a:prstGeom prst="rect">
            <a:avLst/>
          </a:prstGeom>
          <a:noFill/>
          <a:ln w="9525">
            <a:noFill/>
          </a:ln>
        </p:spPr>
        <p:txBody>
          <a:bodyPr anchor="ctr" anchorCtr="0"/>
          <a:lstStyle/>
          <a:p>
            <a:pPr marL="914400" indent="-914400"/>
            <a:r>
              <a:rPr lang="zh-CN" altLang="en-US" sz="4000" b="1" dirty="0">
                <a:latin typeface="幼圆" panose="02010509060101010101" pitchFamily="49" charset="-122"/>
                <a:ea typeface="幼圆" panose="02010509060101010101" pitchFamily="49" charset="-122"/>
                <a:sym typeface="나눔 고딕" charset="0"/>
              </a:rPr>
              <a:t>感谢大家的参与</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
          <p:cNvPicPr>
            <a:picLocks noChangeAspect="1"/>
          </p:cNvPicPr>
          <p:nvPr/>
        </p:nvPicPr>
        <p:blipFill>
          <a:blip r:embed="rId2"/>
          <a:stretch>
            <a:fillRect/>
          </a:stretch>
        </p:blipFill>
        <p:spPr>
          <a:xfrm>
            <a:off x="0" y="-28584"/>
            <a:ext cx="9144000" cy="6854825"/>
          </a:xfrm>
          <a:prstGeom prst="rect">
            <a:avLst/>
          </a:prstGeom>
          <a:noFill/>
          <a:ln w="9525">
            <a:noFill/>
          </a:ln>
        </p:spPr>
      </p:pic>
      <p:pic>
        <p:nvPicPr>
          <p:cNvPr id="15363"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5364"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5365" name="Rectangle 17"/>
          <p:cNvSpPr/>
          <p:nvPr/>
        </p:nvSpPr>
        <p:spPr>
          <a:xfrm>
            <a:off x="1606166" y="6146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28691" name="Rectangle 19"/>
          <p:cNvSpPr>
            <a:spLocks noChangeArrowheads="1"/>
          </p:cNvSpPr>
          <p:nvPr/>
        </p:nvSpPr>
        <p:spPr bwMode="auto">
          <a:xfrm>
            <a:off x="71438" y="1507504"/>
            <a:ext cx="9072563" cy="4081117"/>
          </a:xfrm>
          <a:prstGeom prst="rect">
            <a:avLst/>
          </a:prstGeom>
          <a:noFill/>
          <a:ln w="9525" cmpd="sng">
            <a:noFill/>
            <a:miter lim="800000"/>
          </a:ln>
          <a:effectLst/>
        </p:spPr>
        <p:txBody>
          <a:bodyPr anchor="ctr">
            <a:spAutoFit/>
          </a:bodyPr>
          <a:lstStyle/>
          <a:p>
            <a:pPr marL="0" marR="0" lvl="0" indent="476250" algn="l" defTabSz="914400" rtl="0" eaLnBrk="0" fontAlgn="base" latinLnBrk="1"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第二章  </a:t>
            </a:r>
            <a:r>
              <a:rPr kumimoji="0" 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申请条件</a:t>
            </a:r>
            <a:endParaRPr kumimoji="0" lang="en-US"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0" fontAlgn="base" latinLnBrk="1"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第四条  符合第三条规定的本科毕业生，</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达到专业人才培养规定</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的毕业要求，经审核符合以下学术水平要求者，</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可</a:t>
            </a:r>
            <a:r>
              <a:rPr lang="zh-CN" altLang="en-US" sz="2400" b="1" dirty="0">
                <a:latin typeface="仿宋" panose="02010609060101010101" pitchFamily="49" charset="-122"/>
                <a:ea typeface="仿宋" panose="02010609060101010101" pitchFamily="49" charset="-122"/>
              </a:rPr>
              <a:t>申请</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学士</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学位：</a:t>
            </a:r>
          </a:p>
          <a:p>
            <a:pPr marL="0" marR="0" lvl="0" indent="0" algn="l" defTabSz="914400" rtl="0" eaLnBrk="0" fontAlgn="base" latinLnBrk="1" hangingPunct="0">
              <a:lnSpc>
                <a:spcPct val="120000"/>
              </a:lnSpc>
              <a:spcBef>
                <a:spcPct val="0"/>
              </a:spcBef>
              <a:spcAft>
                <a:spcPct val="0"/>
              </a:spcAft>
              <a:buClrTx/>
              <a:buSzTx/>
              <a:buFontTx/>
              <a:buNone/>
              <a:defRPr/>
            </a:pPr>
            <a:r>
              <a:rPr kumimoji="0" 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a:t>
            </a:r>
            <a:r>
              <a:rPr lang="zh-CN" altLang="en-US" sz="2400" b="1" dirty="0" smtClean="0">
                <a:latin typeface="仿宋" panose="02010609060101010101" pitchFamily="49" charset="-122"/>
                <a:ea typeface="仿宋" panose="02010609060101010101" pitchFamily="49" charset="-122"/>
              </a:rPr>
              <a:t>（一）</a:t>
            </a:r>
            <a:r>
              <a:rPr kumimoji="0" lang="zh-CN" alt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rPr>
              <a:t>统设必修总部考试</a:t>
            </a:r>
            <a:r>
              <a:rPr kumimoji="0" lang="zh-CN" alt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课程</a:t>
            </a:r>
            <a:r>
              <a:rPr kumimoji="0" lang="zh-CN" altLang="en-US" sz="2400" b="1" i="0" u="none" strike="noStrike" kern="1200" cap="none" spc="0" normalizeH="0" baseline="0" noProof="0" dirty="0" smtClean="0">
                <a:ln>
                  <a:noFill/>
                </a:ln>
                <a:effectLst/>
                <a:uLnTx/>
                <a:uFillTx/>
                <a:latin typeface="仿宋" panose="02010609060101010101" pitchFamily="49" charset="-122"/>
                <a:ea typeface="仿宋" panose="02010609060101010101" pitchFamily="49" charset="-122"/>
              </a:rPr>
              <a:t>（不包括国家开放大学学习指南、通过免修免考获得成绩的课程）</a:t>
            </a:r>
            <a:r>
              <a:rPr kumimoji="0" lang="zh-CN" alt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平均</a:t>
            </a:r>
            <a:r>
              <a:rPr kumimoji="0" lang="zh-CN" altLang="en-US" sz="24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成绩</a:t>
            </a:r>
            <a:r>
              <a:rPr kumimoji="0" lang="en-US" sz="24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75</a:t>
            </a:r>
            <a:r>
              <a:rPr kumimoji="0" lang="zh-CN" altLang="en-US" sz="24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分及以上</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p>
          <a:p>
            <a:pPr marL="0" marR="0" lvl="0" indent="0" algn="l" defTabSz="914400" rtl="0" eaLnBrk="0" fontAlgn="base" latinLnBrk="1" hangingPunct="0">
              <a:lnSpc>
                <a:spcPct val="120000"/>
              </a:lnSpc>
              <a:spcBef>
                <a:spcPct val="0"/>
              </a:spcBef>
              <a:spcAft>
                <a:spcPct val="0"/>
              </a:spcAft>
              <a:buClrTx/>
              <a:buSzTx/>
              <a:buFontTx/>
              <a:buNone/>
              <a:defRPr/>
            </a:pPr>
            <a:r>
              <a:rPr kumimoji="0" 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a:t>
            </a:r>
            <a:r>
              <a:rPr lang="zh-CN" altLang="en-US" sz="2400" b="1" dirty="0" smtClean="0">
                <a:latin typeface="仿宋" panose="02010609060101010101" pitchFamily="49" charset="-122"/>
                <a:ea typeface="仿宋" panose="02010609060101010101" pitchFamily="49" charset="-122"/>
              </a:rPr>
              <a:t>（二）</a:t>
            </a:r>
            <a:r>
              <a:rPr lang="zh-CN" altLang="en-US" sz="2400" b="1" dirty="0" smtClean="0">
                <a:solidFill>
                  <a:srgbClr val="0000FF"/>
                </a:solidFill>
                <a:latin typeface="黑体" panose="02010609060101010101" pitchFamily="49" charset="-122"/>
                <a:ea typeface="黑体" panose="02010609060101010101" pitchFamily="49" charset="-122"/>
              </a:rPr>
              <a:t>毕业</a:t>
            </a:r>
            <a:r>
              <a:rPr kumimoji="0" lang="zh-CN" alt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论文（设计）成绩</a:t>
            </a:r>
            <a:r>
              <a:rPr kumimoji="0" 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80</a:t>
            </a:r>
            <a:r>
              <a:rPr kumimoji="0" lang="zh-CN" altLang="en-US" sz="2400" b="1" i="0" u="none" strike="noStrike" kern="1200" cap="none" spc="0" normalizeH="0" baseline="0" noProof="0" dirty="0" smtClean="0">
                <a:ln>
                  <a:noFill/>
                </a:ln>
                <a:solidFill>
                  <a:srgbClr val="0000FF"/>
                </a:solidFill>
                <a:effectLst/>
                <a:uLnTx/>
                <a:uFillTx/>
                <a:latin typeface="黑体" panose="02010609060101010101" pitchFamily="49" charset="-122"/>
                <a:ea typeface="黑体" panose="02010609060101010101" pitchFamily="49" charset="-122"/>
                <a:cs typeface="+mn-cs"/>
              </a:rPr>
              <a:t>分及</a:t>
            </a:r>
            <a:r>
              <a:rPr kumimoji="0" lang="zh-CN" altLang="en-US" sz="24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以上</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p>
          <a:p>
            <a:pPr lvl="0">
              <a:lnSpc>
                <a:spcPct val="120000"/>
              </a:lnSpc>
              <a:defRPr/>
            </a:pPr>
            <a:r>
              <a:rPr kumimoji="0" 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a:t>
            </a:r>
            <a:r>
              <a:rPr lang="zh-CN" altLang="en-US" sz="2400" b="1" dirty="0" smtClean="0">
                <a:latin typeface="仿宋" panose="02010609060101010101" pitchFamily="49" charset="-122"/>
                <a:ea typeface="仿宋" panose="02010609060101010101" pitchFamily="49" charset="-122"/>
              </a:rPr>
              <a:t>（三）</a:t>
            </a:r>
            <a:r>
              <a:rPr lang="zh-CN" altLang="en-US" sz="2400" b="1" dirty="0">
                <a:latin typeface="仿宋" panose="02010609060101010101" pitchFamily="49" charset="-122"/>
                <a:ea typeface="仿宋" panose="02010609060101010101" pitchFamily="49" charset="-122"/>
              </a:rPr>
              <a:t>参加专业相应的语言考试并取得合格成绩，或</a:t>
            </a:r>
            <a:r>
              <a:rPr lang="zh-CN" altLang="en-US" sz="2400" b="1" dirty="0" smtClean="0">
                <a:latin typeface="仿宋" panose="02010609060101010101" pitchFamily="49" charset="-122"/>
                <a:ea typeface="仿宋" panose="02010609060101010101" pitchFamily="49" charset="-122"/>
              </a:rPr>
              <a:t>达到</a:t>
            </a:r>
            <a:r>
              <a:rPr lang="zh-CN" altLang="en-US" sz="2400" b="1" dirty="0">
                <a:latin typeface="仿宋" panose="02010609060101010101" pitchFamily="49" charset="-122"/>
                <a:ea typeface="仿宋" panose="02010609060101010101" pitchFamily="49" charset="-122"/>
              </a:rPr>
              <a:t>其他</a:t>
            </a:r>
            <a:r>
              <a:rPr lang="zh-CN" altLang="en-US" sz="2400" b="1" dirty="0" smtClean="0">
                <a:latin typeface="仿宋" panose="02010609060101010101" pitchFamily="49" charset="-122"/>
                <a:ea typeface="仿宋" panose="02010609060101010101" pitchFamily="49" charset="-122"/>
              </a:rPr>
              <a:t>条件</a:t>
            </a:r>
            <a:r>
              <a:rPr lang="zh-CN" altLang="en-US" sz="2400" b="1" dirty="0" smtClean="0">
                <a:latin typeface="仿宋" panose="02010609060101010101" pitchFamily="49" charset="-122"/>
                <a:ea typeface="仿宋" panose="02010609060101010101" pitchFamily="49" charset="-122"/>
                <a:sym typeface="Wingdings" panose="05000000000000000000" pitchFamily="2" charset="2"/>
              </a:rPr>
              <a:t>（分为英语类专业、非英语类专业，具体条件略）</a:t>
            </a:r>
            <a:endPar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6387"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6388"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6389" name="Rectangle 17"/>
          <p:cNvSpPr/>
          <p:nvPr/>
        </p:nvSpPr>
        <p:spPr>
          <a:xfrm>
            <a:off x="1606166" y="6146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28691" name="Rectangle 19"/>
          <p:cNvSpPr>
            <a:spLocks noChangeArrowheads="1"/>
          </p:cNvSpPr>
          <p:nvPr/>
        </p:nvSpPr>
        <p:spPr bwMode="auto">
          <a:xfrm>
            <a:off x="71438" y="1507504"/>
            <a:ext cx="9072563" cy="4081117"/>
          </a:xfrm>
          <a:prstGeom prst="rect">
            <a:avLst/>
          </a:prstGeom>
          <a:noFill/>
          <a:ln w="9525" cmpd="sng">
            <a:noFill/>
            <a:miter lim="800000"/>
          </a:ln>
          <a:effectLst/>
        </p:spPr>
        <p:txBody>
          <a:bodyPr anchor="ctr">
            <a:spAutoFit/>
          </a:bodyPr>
          <a:lstStyle/>
          <a:p>
            <a:pPr marL="0" marR="0" lvl="0" indent="476250" algn="l" defTabSz="914400" rtl="0" eaLnBrk="0" fontAlgn="base" latinLnBrk="1"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第二章  </a:t>
            </a:r>
            <a:r>
              <a:rPr kumimoji="0" 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申请条件</a:t>
            </a:r>
            <a:endParaRPr kumimoji="0" lang="en-US" altLang="zh-CN"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0" fontAlgn="base" latinLnBrk="1"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第五条  有下列情况之一者，</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不得</a:t>
            </a:r>
            <a:r>
              <a:rPr lang="zh-CN" altLang="en-US" sz="2400" b="1" dirty="0">
                <a:latin typeface="仿宋" panose="02010609060101010101" pitchFamily="49" charset="-122"/>
                <a:ea typeface="仿宋" panose="02010609060101010101" pitchFamily="49" charset="-122"/>
              </a:rPr>
              <a:t>申请</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学士</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学位：</a:t>
            </a:r>
          </a:p>
          <a:p>
            <a:pPr lvl="0">
              <a:lnSpc>
                <a:spcPct val="120000"/>
              </a:lnSpc>
              <a:defRPr/>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一）在读期间受记过及以上纪律处分或触犯法律</a:t>
            </a:r>
            <a:r>
              <a:rPr lang="zh-CN" altLang="en-US" sz="2400" b="1" dirty="0" smtClean="0">
                <a:latin typeface="仿宋" panose="02010609060101010101" pitchFamily="49" charset="-122"/>
                <a:ea typeface="仿宋" panose="02010609060101010101" pitchFamily="49" charset="-122"/>
              </a:rPr>
              <a:t>受到处罚</a:t>
            </a:r>
            <a:r>
              <a:rPr lang="zh-CN" altLang="en-US" sz="2400" b="1" dirty="0">
                <a:latin typeface="仿宋" panose="02010609060101010101" pitchFamily="49" charset="-122"/>
                <a:ea typeface="仿宋" panose="02010609060101010101" pitchFamily="49" charset="-122"/>
              </a:rPr>
              <a:t>；</a:t>
            </a:r>
          </a:p>
          <a:p>
            <a:pPr lvl="0">
              <a:lnSpc>
                <a:spcPct val="120000"/>
              </a:lnSpc>
              <a:defRPr/>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二）在读期间存在考试作弊、替考、扰乱考试秩序</a:t>
            </a:r>
            <a:r>
              <a:rPr lang="zh-CN" altLang="en-US" sz="2400" b="1" dirty="0" smtClean="0">
                <a:latin typeface="仿宋" panose="02010609060101010101" pitchFamily="49" charset="-122"/>
                <a:ea typeface="仿宋" panose="02010609060101010101" pitchFamily="49" charset="-122"/>
              </a:rPr>
              <a:t>等行为</a:t>
            </a:r>
            <a:r>
              <a:rPr lang="zh-CN" altLang="en-US" sz="2400" b="1" dirty="0">
                <a:latin typeface="仿宋" panose="02010609060101010101" pitchFamily="49" charset="-122"/>
                <a:ea typeface="仿宋" panose="02010609060101010101" pitchFamily="49" charset="-122"/>
              </a:rPr>
              <a:t>；</a:t>
            </a:r>
          </a:p>
          <a:p>
            <a:pPr lvl="0">
              <a:lnSpc>
                <a:spcPct val="120000"/>
              </a:lnSpc>
              <a:defRPr/>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三）在读期间存在学术不端、作伪造假等行为；</a:t>
            </a:r>
          </a:p>
          <a:p>
            <a:pPr lvl="0">
              <a:lnSpc>
                <a:spcPct val="120000"/>
              </a:lnSpc>
              <a:defRPr/>
            </a:pPr>
            <a:r>
              <a:rPr lang="zh-CN" altLang="en-US" sz="2400" b="1" dirty="0" smtClean="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四）学位评定委员会认定不能申请学士学位的其他</a:t>
            </a:r>
            <a:r>
              <a:rPr lang="zh-CN" altLang="en-US" sz="2400" b="1" dirty="0" smtClean="0">
                <a:latin typeface="仿宋" panose="02010609060101010101" pitchFamily="49" charset="-122"/>
                <a:ea typeface="仿宋" panose="02010609060101010101" pitchFamily="49" charset="-122"/>
              </a:rPr>
              <a:t>情况。</a:t>
            </a:r>
            <a:endParaRPr lang="en-US" altLang="zh-CN" sz="2400" b="1" dirty="0" smtClean="0">
              <a:latin typeface="仿宋" panose="02010609060101010101" pitchFamily="49" charset="-122"/>
              <a:ea typeface="仿宋" panose="02010609060101010101" pitchFamily="49" charset="-122"/>
            </a:endParaRPr>
          </a:p>
          <a:p>
            <a:pPr lvl="0">
              <a:lnSpc>
                <a:spcPct val="120000"/>
              </a:lnSpc>
              <a:defRPr/>
            </a:pPr>
            <a:r>
              <a:rPr lang="zh-CN" altLang="en-US" sz="2400" b="1" dirty="0" smtClean="0">
                <a:latin typeface="仿宋" panose="02010609060101010101" pitchFamily="49" charset="-122"/>
                <a:ea typeface="仿宋" panose="02010609060101010101" pitchFamily="49" charset="-122"/>
              </a:rPr>
              <a:t>   </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第三章  </a:t>
            </a: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申请及授予程序</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1"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第六条  申请者在规定时间内向所在学习中心提交书面申请</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a:t>
            </a:r>
            <a:r>
              <a:rPr lang="zh-CN" altLang="en-US" sz="2400" b="1" dirty="0">
                <a:latin typeface="仿宋" panose="02010609060101010101" pitchFamily="49" charset="-122"/>
                <a:ea typeface="仿宋" panose="02010609060101010101" pitchFamily="49" charset="-122"/>
              </a:rPr>
              <a:t>逾期</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者</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将顺延至下一批学位申请</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a:t>
            </a:r>
            <a:endPar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741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741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7413" name="Rectangle 17"/>
          <p:cNvSpPr/>
          <p:nvPr/>
        </p:nvSpPr>
        <p:spPr>
          <a:xfrm>
            <a:off x="1606166" y="6146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7414" name="Rectangle 19"/>
          <p:cNvSpPr/>
          <p:nvPr/>
        </p:nvSpPr>
        <p:spPr>
          <a:xfrm>
            <a:off x="71438" y="1852537"/>
            <a:ext cx="9072562" cy="4081117"/>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a:t>
            </a:r>
            <a:r>
              <a:rPr lang="zh-CN" altLang="en-US" sz="2400" b="1" dirty="0" smtClean="0">
                <a:latin typeface="黑体" panose="02010609060101010101" pitchFamily="49" charset="-122"/>
                <a:ea typeface="黑体" panose="02010609060101010101" pitchFamily="49" charset="-122"/>
              </a:rPr>
              <a:t>申请及授予程序</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第七</a:t>
            </a:r>
            <a:r>
              <a:rPr lang="zh-CN" altLang="en-US" sz="2400" b="1" dirty="0" smtClean="0">
                <a:latin typeface="仿宋" panose="02010609060101010101" pitchFamily="49" charset="-122"/>
                <a:ea typeface="仿宋" panose="02010609060101010101" pitchFamily="49" charset="-122"/>
              </a:rPr>
              <a:t>条 学习</a:t>
            </a:r>
            <a:r>
              <a:rPr lang="zh-CN" altLang="en-US" sz="2400" b="1" dirty="0">
                <a:latin typeface="仿宋" panose="02010609060101010101" pitchFamily="49" charset="-122"/>
                <a:ea typeface="仿宋" panose="02010609060101010101" pitchFamily="49" charset="-122"/>
              </a:rPr>
              <a:t>中心根据学位申请条件，对申请者在读</a:t>
            </a:r>
            <a:r>
              <a:rPr lang="zh-CN" altLang="en-US" sz="2400" b="1" dirty="0" smtClean="0">
                <a:latin typeface="仿宋" panose="02010609060101010101" pitchFamily="49" charset="-122"/>
                <a:ea typeface="仿宋" panose="02010609060101010101" pitchFamily="49" charset="-122"/>
              </a:rPr>
              <a:t>期间</a:t>
            </a:r>
            <a:r>
              <a:rPr lang="zh-CN" altLang="en-US" sz="2400" b="1" dirty="0">
                <a:latin typeface="仿宋" panose="02010609060101010101" pitchFamily="49" charset="-122"/>
                <a:ea typeface="仿宋" panose="02010609060101010101" pitchFamily="49" charset="-122"/>
              </a:rPr>
              <a:t>的思想政治表现、课程学习成绩和学位论文成绩等情况</a:t>
            </a:r>
            <a:r>
              <a:rPr lang="zh-CN" altLang="en-US" sz="2400" b="1" dirty="0" smtClean="0">
                <a:latin typeface="仿宋" panose="02010609060101010101" pitchFamily="49" charset="-122"/>
                <a:ea typeface="仿宋" panose="02010609060101010101" pitchFamily="49" charset="-122"/>
              </a:rPr>
              <a:t>进行</a:t>
            </a:r>
            <a:r>
              <a:rPr lang="zh-CN" altLang="en-US" sz="2400" b="1" dirty="0">
                <a:latin typeface="仿宋" panose="02010609060101010101" pitchFamily="49" charset="-122"/>
                <a:ea typeface="仿宋" panose="02010609060101010101" pitchFamily="49" charset="-122"/>
              </a:rPr>
              <a:t>审核，将审核通过的申请者名单及所需学位申请材料</a:t>
            </a:r>
            <a:r>
              <a:rPr lang="zh-CN" altLang="en-US" sz="2400" b="1" dirty="0" smtClean="0">
                <a:latin typeface="仿宋" panose="02010609060101010101" pitchFamily="49" charset="-122"/>
                <a:ea typeface="仿宋" panose="02010609060101010101" pitchFamily="49" charset="-122"/>
              </a:rPr>
              <a:t>通过教务</a:t>
            </a:r>
            <a:r>
              <a:rPr lang="zh-CN" altLang="en-US" sz="2400" b="1" dirty="0">
                <a:latin typeface="仿宋" panose="02010609060101010101" pitchFamily="49" charset="-122"/>
                <a:ea typeface="仿宋" panose="02010609060101010101" pitchFamily="49" charset="-122"/>
              </a:rPr>
              <a:t>管理系统报送分部（学院）。各分部（学院）对学习</a:t>
            </a:r>
            <a:r>
              <a:rPr lang="zh-CN" altLang="en-US" sz="2400" b="1" dirty="0" smtClean="0">
                <a:latin typeface="仿宋" panose="02010609060101010101" pitchFamily="49" charset="-122"/>
                <a:ea typeface="仿宋" panose="02010609060101010101" pitchFamily="49" charset="-122"/>
              </a:rPr>
              <a:t>中心</a:t>
            </a:r>
            <a:r>
              <a:rPr lang="zh-CN" altLang="en-US" sz="2400" b="1" dirty="0">
                <a:latin typeface="仿宋" panose="02010609060101010101" pitchFamily="49" charset="-122"/>
                <a:ea typeface="仿宋" panose="02010609060101010101" pitchFamily="49" charset="-122"/>
              </a:rPr>
              <a:t>提交的学位论文进行复审和查重初检（</a:t>
            </a:r>
            <a:r>
              <a:rPr lang="zh-CN" altLang="en-US" sz="2400" b="1" dirty="0">
                <a:solidFill>
                  <a:srgbClr val="0000FF"/>
                </a:solidFill>
                <a:latin typeface="仿宋" panose="02010609060101010101" pitchFamily="49" charset="-122"/>
                <a:ea typeface="仿宋" panose="02010609060101010101" pitchFamily="49" charset="-122"/>
              </a:rPr>
              <a:t>查重率原则上不</a:t>
            </a:r>
            <a:r>
              <a:rPr lang="zh-CN" altLang="en-US" sz="2400" b="1" dirty="0" smtClean="0">
                <a:solidFill>
                  <a:srgbClr val="0000FF"/>
                </a:solidFill>
                <a:latin typeface="仿宋" panose="02010609060101010101" pitchFamily="49" charset="-122"/>
                <a:ea typeface="仿宋" panose="02010609060101010101" pitchFamily="49" charset="-122"/>
              </a:rPr>
              <a:t>超过</a:t>
            </a:r>
            <a:r>
              <a:rPr lang="en-US" altLang="zh-CN" sz="2400" b="1" dirty="0" smtClean="0">
                <a:solidFill>
                  <a:srgbClr val="0000FF"/>
                </a:solidFill>
                <a:latin typeface="仿宋" panose="02010609060101010101" pitchFamily="49" charset="-122"/>
                <a:ea typeface="仿宋" panose="02010609060101010101" pitchFamily="49" charset="-122"/>
              </a:rPr>
              <a:t>30</a:t>
            </a:r>
            <a:r>
              <a:rPr lang="en-US" altLang="zh-CN" sz="2400" b="1" dirty="0">
                <a:solidFill>
                  <a:srgbClr val="0000FF"/>
                </a:solidFill>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）后，按照专业向国家开放大学学位评定委员会</a:t>
            </a:r>
            <a:r>
              <a:rPr lang="zh-CN" altLang="en-US" sz="2400" b="1" dirty="0" smtClean="0">
                <a:latin typeface="仿宋" panose="02010609060101010101" pitchFamily="49" charset="-122"/>
                <a:ea typeface="仿宋" panose="02010609060101010101" pitchFamily="49" charset="-122"/>
              </a:rPr>
              <a:t>办公室</a:t>
            </a:r>
            <a:r>
              <a:rPr lang="zh-CN" altLang="en-US" sz="2400" b="1" dirty="0">
                <a:latin typeface="仿宋" panose="02010609060101010101" pitchFamily="49" charset="-122"/>
                <a:ea typeface="仿宋" panose="02010609060101010101" pitchFamily="49" charset="-122"/>
              </a:rPr>
              <a:t>（以下简称“学位办公室”）报送学士学位申请信息</a:t>
            </a:r>
            <a:r>
              <a:rPr lang="zh-CN" altLang="en-US" sz="2400" b="1" dirty="0" smtClean="0">
                <a:latin typeface="仿宋" panose="02010609060101010101" pitchFamily="49" charset="-122"/>
                <a:ea typeface="仿宋" panose="02010609060101010101" pitchFamily="49" charset="-122"/>
              </a:rPr>
              <a:t>汇总表</a:t>
            </a:r>
            <a:r>
              <a:rPr lang="zh-CN" altLang="en-US" sz="2400" b="1" dirty="0">
                <a:latin typeface="仿宋" panose="02010609060101010101" pitchFamily="49" charset="-122"/>
                <a:ea typeface="仿宋" panose="02010609060101010101" pitchFamily="49" charset="-122"/>
              </a:rPr>
              <a:t>、学士学位申请表、学位论文和学位论文评审表及其他</a:t>
            </a:r>
            <a:r>
              <a:rPr lang="zh-CN" altLang="en-US" sz="2400" b="1" dirty="0" smtClean="0">
                <a:latin typeface="仿宋" panose="02010609060101010101" pitchFamily="49" charset="-122"/>
                <a:ea typeface="仿宋" panose="02010609060101010101" pitchFamily="49" charset="-122"/>
              </a:rPr>
              <a:t>材料</a:t>
            </a:r>
            <a:r>
              <a:rPr lang="zh-CN" altLang="en-US" sz="2400" b="1" dirty="0">
                <a:latin typeface="仿宋" panose="02010609060101010101" pitchFamily="49" charset="-122"/>
                <a:ea typeface="仿宋" panose="02010609060101010101" pitchFamily="49" charset="-122"/>
              </a:rPr>
              <a:t>，并通过教务管理系统上报至学位办公室</a:t>
            </a:r>
            <a:r>
              <a:rPr lang="zh-CN" altLang="en-US" sz="2400" b="1" dirty="0" smtClean="0">
                <a:latin typeface="仿宋" panose="02010609060101010101" pitchFamily="49" charset="-122"/>
                <a:ea typeface="仿宋" panose="02010609060101010101" pitchFamily="49" charset="-122"/>
              </a:rPr>
              <a:t>。</a:t>
            </a:r>
            <a:endParaRPr lang="en-US" altLang="zh-CN" sz="2400" b="1" dirty="0" smtClean="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403491198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7411"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7412"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7413" name="Rectangle 17"/>
          <p:cNvSpPr/>
          <p:nvPr/>
        </p:nvSpPr>
        <p:spPr>
          <a:xfrm>
            <a:off x="1606166" y="6146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7414" name="Rectangle 19"/>
          <p:cNvSpPr/>
          <p:nvPr/>
        </p:nvSpPr>
        <p:spPr>
          <a:xfrm>
            <a:off x="71438" y="1187741"/>
            <a:ext cx="9072562" cy="5410712"/>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a:t>
            </a:r>
            <a:r>
              <a:rPr lang="zh-CN" altLang="en-US" sz="2400" b="1" dirty="0" smtClean="0">
                <a:latin typeface="黑体" panose="02010609060101010101" pitchFamily="49" charset="-122"/>
                <a:ea typeface="黑体" panose="02010609060101010101" pitchFamily="49" charset="-122"/>
              </a:rPr>
              <a:t>申请及授予程序</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第八条 学位</a:t>
            </a:r>
            <a:r>
              <a:rPr lang="zh-CN" altLang="en-US" sz="2400" b="1" dirty="0">
                <a:latin typeface="仿宋" panose="02010609060101010101" pitchFamily="49" charset="-122"/>
                <a:ea typeface="仿宋" panose="02010609060101010101" pitchFamily="49" charset="-122"/>
              </a:rPr>
              <a:t>办公室对分部（学院）提交的学位申请</a:t>
            </a:r>
            <a:r>
              <a:rPr lang="zh-CN" altLang="en-US" sz="2400" b="1" dirty="0" smtClean="0">
                <a:latin typeface="仿宋" panose="02010609060101010101" pitchFamily="49" charset="-122"/>
                <a:ea typeface="仿宋" panose="02010609060101010101" pitchFamily="49" charset="-122"/>
              </a:rPr>
              <a:t>材料</a:t>
            </a:r>
            <a:r>
              <a:rPr lang="zh-CN" altLang="en-US" sz="2400" b="1" dirty="0">
                <a:latin typeface="仿宋" panose="02010609060101010101" pitchFamily="49" charset="-122"/>
                <a:ea typeface="仿宋" panose="02010609060101010101" pitchFamily="49" charset="-122"/>
              </a:rPr>
              <a:t>整理、初审后，分送给相应国家开放大学学位评定分</a:t>
            </a:r>
            <a:r>
              <a:rPr lang="zh-CN" altLang="en-US" sz="2400" b="1" dirty="0" smtClean="0">
                <a:latin typeface="仿宋" panose="02010609060101010101" pitchFamily="49" charset="-122"/>
                <a:ea typeface="仿宋" panose="02010609060101010101" pitchFamily="49" charset="-122"/>
              </a:rPr>
              <a:t>委员会</a:t>
            </a:r>
            <a:r>
              <a:rPr lang="zh-CN" altLang="en-US" sz="2400" b="1" dirty="0">
                <a:latin typeface="仿宋" panose="02010609060101010101" pitchFamily="49" charset="-122"/>
                <a:ea typeface="仿宋" panose="02010609060101010101" pitchFamily="49" charset="-122"/>
              </a:rPr>
              <a:t>（以下简称“学位评定分委员会”）</a:t>
            </a:r>
            <a:r>
              <a:rPr lang="zh-CN" altLang="en-US" sz="2400" b="1" dirty="0" smtClean="0">
                <a:latin typeface="仿宋" panose="02010609060101010101" pitchFamily="49" charset="-122"/>
                <a:ea typeface="仿宋" panose="02010609060101010101" pitchFamily="49" charset="-122"/>
              </a:rPr>
              <a:t>。</a:t>
            </a:r>
            <a:endParaRPr lang="en-US" altLang="zh-CN" sz="2400" b="1" dirty="0" smtClean="0">
              <a:latin typeface="仿宋" panose="02010609060101010101" pitchFamily="49" charset="-122"/>
              <a:ea typeface="仿宋" panose="02010609060101010101" pitchFamily="49" charset="-122"/>
            </a:endParaRPr>
          </a:p>
          <a:p>
            <a:pPr>
              <a:lnSpc>
                <a:spcPct val="120000"/>
              </a:lnSpc>
            </a:pPr>
            <a:r>
              <a:rPr lang="zh-CN" altLang="en-US" sz="2400" b="1" dirty="0" smtClean="0">
                <a:latin typeface="仿宋" panose="02010609060101010101" pitchFamily="49" charset="-122"/>
                <a:ea typeface="仿宋" panose="02010609060101010101" pitchFamily="49" charset="-122"/>
              </a:rPr>
              <a:t>   学位</a:t>
            </a:r>
            <a:r>
              <a:rPr lang="zh-CN" altLang="en-US" sz="2400" b="1" dirty="0">
                <a:latin typeface="仿宋" panose="02010609060101010101" pitchFamily="49" charset="-122"/>
                <a:ea typeface="仿宋" panose="02010609060101010101" pitchFamily="49" charset="-122"/>
              </a:rPr>
              <a:t>评定分委员会对学位申请者名单及各项材料</a:t>
            </a:r>
            <a:r>
              <a:rPr lang="zh-CN" altLang="en-US" sz="2400" b="1" dirty="0" smtClean="0">
                <a:latin typeface="仿宋" panose="02010609060101010101" pitchFamily="49" charset="-122"/>
                <a:ea typeface="仿宋" panose="02010609060101010101" pitchFamily="49" charset="-122"/>
              </a:rPr>
              <a:t>进行审核</a:t>
            </a:r>
            <a:r>
              <a:rPr lang="zh-CN" altLang="en-US" sz="2400" b="1" dirty="0">
                <a:latin typeface="仿宋" panose="02010609060101010101" pitchFamily="49" charset="-122"/>
                <a:ea typeface="仿宋" panose="02010609060101010101" pitchFamily="49" charset="-122"/>
              </a:rPr>
              <a:t>，组织论文评审教师，采取抽审或全审方式对学位论文进行匿名评审，给出终审成绩和评语，并按终审结果向</a:t>
            </a:r>
            <a:r>
              <a:rPr lang="zh-CN" altLang="en-US" sz="2400" b="1" dirty="0" smtClean="0">
                <a:latin typeface="仿宋" panose="02010609060101010101" pitchFamily="49" charset="-122"/>
                <a:ea typeface="仿宋" panose="02010609060101010101" pitchFamily="49" charset="-122"/>
              </a:rPr>
              <a:t>学位评定</a:t>
            </a:r>
            <a:r>
              <a:rPr lang="zh-CN" altLang="en-US" sz="2400" b="1" dirty="0">
                <a:latin typeface="仿宋" panose="02010609060101010101" pitchFamily="49" charset="-122"/>
                <a:ea typeface="仿宋" panose="02010609060101010101" pitchFamily="49" charset="-122"/>
              </a:rPr>
              <a:t>委员会提交拟授予学士学位人员名单、拟不授予学士</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人员名单、拟退回学位申请人员名单及相关材料</a:t>
            </a:r>
            <a:r>
              <a:rPr lang="zh-CN" altLang="en-US" sz="2400" b="1" dirty="0" smtClean="0">
                <a:latin typeface="仿宋" panose="02010609060101010101" pitchFamily="49" charset="-122"/>
                <a:ea typeface="仿宋" panose="02010609060101010101" pitchFamily="49" charset="-122"/>
              </a:rPr>
              <a:t>。</a:t>
            </a:r>
            <a:endParaRPr lang="en-US" altLang="zh-CN" sz="2400" b="1" dirty="0" smtClean="0">
              <a:latin typeface="仿宋" panose="02010609060101010101" pitchFamily="49" charset="-122"/>
              <a:ea typeface="仿宋" panose="02010609060101010101" pitchFamily="49" charset="-122"/>
            </a:endParaRPr>
          </a:p>
          <a:p>
            <a:pPr>
              <a:lnSpc>
                <a:spcPct val="120000"/>
              </a:lnSpc>
            </a:pPr>
            <a:r>
              <a:rPr lang="en-US" altLang="zh-CN" sz="2400" b="1" dirty="0">
                <a:latin typeface="仿宋" panose="02010609060101010101" pitchFamily="49" charset="-122"/>
                <a:ea typeface="仿宋" panose="02010609060101010101" pitchFamily="49" charset="-122"/>
              </a:rPr>
              <a:t> </a:t>
            </a:r>
            <a:r>
              <a:rPr lang="en-US" altLang="zh-CN" sz="2400" b="1" dirty="0" smtClean="0">
                <a:latin typeface="仿宋" panose="02010609060101010101" pitchFamily="49" charset="-122"/>
                <a:ea typeface="仿宋" panose="02010609060101010101" pitchFamily="49" charset="-122"/>
              </a:rPr>
              <a:t>  </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评定委员会对各分委员会提交的有关材料进行</a:t>
            </a:r>
            <a:r>
              <a:rPr lang="zh-CN" altLang="en-US" sz="2400" b="1" dirty="0" smtClean="0">
                <a:latin typeface="仿宋" panose="02010609060101010101" pitchFamily="49" charset="-122"/>
                <a:ea typeface="仿宋" panose="02010609060101010101" pitchFamily="49" charset="-122"/>
              </a:rPr>
              <a:t>审议</a:t>
            </a:r>
            <a:r>
              <a:rPr lang="zh-CN" altLang="en-US" sz="2400" b="1" dirty="0">
                <a:latin typeface="仿宋" panose="02010609060101010101" pitchFamily="49" charset="-122"/>
                <a:ea typeface="仿宋" panose="02010609060101010101" pitchFamily="49" charset="-122"/>
              </a:rPr>
              <a:t>，确定授予学士学位人员名单、不授予学士学位人员</a:t>
            </a:r>
            <a:r>
              <a:rPr lang="zh-CN" altLang="en-US" sz="2400" b="1" dirty="0" smtClean="0">
                <a:latin typeface="仿宋" panose="02010609060101010101" pitchFamily="49" charset="-122"/>
                <a:ea typeface="仿宋" panose="02010609060101010101" pitchFamily="49" charset="-122"/>
              </a:rPr>
              <a:t>名单和</a:t>
            </a:r>
            <a:r>
              <a:rPr lang="zh-CN" altLang="en-US" sz="2400" b="1" dirty="0">
                <a:latin typeface="仿宋" panose="02010609060101010101" pitchFamily="49" charset="-122"/>
                <a:ea typeface="仿宋" panose="02010609060101010101" pitchFamily="49" charset="-122"/>
              </a:rPr>
              <a:t>退回学士学位申请人员名单。</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8435"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8436"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8437" name="Rectangle 17"/>
          <p:cNvSpPr/>
          <p:nvPr/>
        </p:nvSpPr>
        <p:spPr>
          <a:xfrm>
            <a:off x="1606166" y="500390"/>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8438" name="Rectangle 19"/>
          <p:cNvSpPr/>
          <p:nvPr/>
        </p:nvSpPr>
        <p:spPr>
          <a:xfrm>
            <a:off x="71438" y="1071164"/>
            <a:ext cx="9072562" cy="5853910"/>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第三章  </a:t>
            </a:r>
            <a:r>
              <a:rPr lang="zh-CN" altLang="en-US" sz="2400" b="1" dirty="0" smtClean="0">
                <a:latin typeface="黑体" panose="02010609060101010101" pitchFamily="49" charset="-122"/>
                <a:ea typeface="黑体" panose="02010609060101010101" pitchFamily="49" charset="-122"/>
              </a:rPr>
              <a:t>申请及授予程序</a:t>
            </a:r>
            <a:endParaRPr lang="zh-CN" altLang="en-US" sz="2400" b="1" dirty="0">
              <a:latin typeface="黑体" panose="02010609060101010101" pitchFamily="49" charset="-122"/>
              <a:ea typeface="黑体"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第九</a:t>
            </a:r>
            <a:r>
              <a:rPr lang="zh-CN" altLang="en-US" sz="2400" b="1" dirty="0" smtClean="0">
                <a:latin typeface="仿宋" panose="02010609060101010101" pitchFamily="49" charset="-122"/>
                <a:ea typeface="仿宋" panose="02010609060101010101" pitchFamily="49" charset="-122"/>
              </a:rPr>
              <a:t>条  学位</a:t>
            </a:r>
            <a:r>
              <a:rPr lang="zh-CN" altLang="en-US" sz="2400" b="1" dirty="0">
                <a:latin typeface="仿宋" panose="02010609060101010101" pitchFamily="49" charset="-122"/>
                <a:ea typeface="仿宋" panose="02010609060101010101" pitchFamily="49" charset="-122"/>
              </a:rPr>
              <a:t>办公室将授予学士学位人员名单、学位</a:t>
            </a:r>
            <a:r>
              <a:rPr lang="zh-CN" altLang="en-US" sz="2400" b="1" dirty="0" smtClean="0">
                <a:latin typeface="仿宋" panose="02010609060101010101" pitchFamily="49" charset="-122"/>
                <a:ea typeface="仿宋" panose="02010609060101010101" pitchFamily="49" charset="-122"/>
              </a:rPr>
              <a:t>评定</a:t>
            </a:r>
            <a:r>
              <a:rPr lang="zh-CN" altLang="en-US" sz="2400" b="1" dirty="0">
                <a:latin typeface="仿宋" panose="02010609060101010101" pitchFamily="49" charset="-122"/>
                <a:ea typeface="仿宋" panose="02010609060101010101" pitchFamily="49" charset="-122"/>
              </a:rPr>
              <a:t>委员会决议等材料报送北京市学位委员会办公室，并将</a:t>
            </a:r>
            <a:r>
              <a:rPr lang="zh-CN" altLang="en-US" sz="2400" b="1" dirty="0" smtClean="0">
                <a:latin typeface="仿宋" panose="02010609060101010101" pitchFamily="49" charset="-122"/>
                <a:ea typeface="仿宋" panose="02010609060101010101" pitchFamily="49" charset="-122"/>
              </a:rPr>
              <a:t>学位</a:t>
            </a:r>
            <a:r>
              <a:rPr lang="zh-CN" altLang="en-US" sz="2400" b="1" dirty="0">
                <a:latin typeface="仿宋" panose="02010609060101010101" pitchFamily="49" charset="-122"/>
                <a:ea typeface="仿宋" panose="02010609060101010101" pitchFamily="49" charset="-122"/>
              </a:rPr>
              <a:t>授予信息报送中国高等教育学生信息网备案</a:t>
            </a:r>
            <a:r>
              <a:rPr lang="zh-CN" altLang="en-US" sz="2400" b="1" dirty="0" smtClean="0">
                <a:latin typeface="仿宋" panose="02010609060101010101" pitchFamily="49" charset="-122"/>
                <a:ea typeface="仿宋" panose="02010609060101010101" pitchFamily="49" charset="-122"/>
              </a:rPr>
              <a:t>。</a:t>
            </a:r>
            <a:endParaRPr lang="en-US" altLang="zh-CN" sz="2400" b="1" dirty="0">
              <a:latin typeface="仿宋" panose="02010609060101010101" pitchFamily="49" charset="-122"/>
              <a:ea typeface="仿宋" panose="02010609060101010101" pitchFamily="49" charset="-122"/>
            </a:endParaRPr>
          </a:p>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学位证书</a:t>
            </a:r>
          </a:p>
          <a:p>
            <a:pPr>
              <a:lnSpc>
                <a:spcPct val="120000"/>
              </a:lnSpc>
            </a:pPr>
            <a:r>
              <a:rPr lang="zh-CN" altLang="en-US" sz="2400" b="1" dirty="0">
                <a:latin typeface="仿宋" panose="02010609060101010101" pitchFamily="49" charset="-122"/>
                <a:ea typeface="仿宋" panose="02010609060101010101" pitchFamily="49" charset="-122"/>
              </a:rPr>
              <a:t>   第十</a:t>
            </a:r>
            <a:r>
              <a:rPr lang="zh-CN" altLang="en-US" sz="2400" b="1" dirty="0" smtClean="0">
                <a:latin typeface="仿宋" panose="02010609060101010101" pitchFamily="49" charset="-122"/>
                <a:ea typeface="仿宋" panose="02010609060101010101" pitchFamily="49" charset="-122"/>
              </a:rPr>
              <a:t>条  学位</a:t>
            </a:r>
            <a:r>
              <a:rPr lang="zh-CN" altLang="en-US" sz="2400" b="1" dirty="0">
                <a:latin typeface="仿宋" panose="02010609060101010101" pitchFamily="49" charset="-122"/>
                <a:ea typeface="仿宋" panose="02010609060101010101" pitchFamily="49" charset="-122"/>
              </a:rPr>
              <a:t>办公室统一制作学士学位证书，委托各</a:t>
            </a:r>
            <a:r>
              <a:rPr lang="zh-CN" altLang="en-US" sz="2400" b="1" dirty="0" smtClean="0">
                <a:latin typeface="仿宋" panose="02010609060101010101" pitchFamily="49" charset="-122"/>
                <a:ea typeface="仿宋" panose="02010609060101010101" pitchFamily="49" charset="-122"/>
              </a:rPr>
              <a:t>分部（</a:t>
            </a:r>
            <a:r>
              <a:rPr lang="zh-CN" altLang="en-US" sz="2400" b="1" dirty="0">
                <a:latin typeface="仿宋" panose="02010609060101010101" pitchFamily="49" charset="-122"/>
                <a:ea typeface="仿宋" panose="02010609060101010101" pitchFamily="49" charset="-122"/>
              </a:rPr>
              <a:t>学院）发放给学生。学位证书从学位评定委员会做出</a:t>
            </a:r>
            <a:r>
              <a:rPr lang="zh-CN" altLang="en-US" sz="2400" b="1" dirty="0" smtClean="0">
                <a:latin typeface="仿宋" panose="02010609060101010101" pitchFamily="49" charset="-122"/>
                <a:ea typeface="仿宋" panose="02010609060101010101" pitchFamily="49" charset="-122"/>
              </a:rPr>
              <a:t>授予学位</a:t>
            </a:r>
            <a:r>
              <a:rPr lang="zh-CN" altLang="en-US" sz="2400" b="1" dirty="0">
                <a:latin typeface="仿宋" panose="02010609060101010101" pitchFamily="49" charset="-122"/>
                <a:ea typeface="仿宋" panose="02010609060101010101" pitchFamily="49" charset="-122"/>
              </a:rPr>
              <a:t>决定之日起生效。</a:t>
            </a:r>
            <a:endParaRPr lang="en-US" altLang="zh-CN" sz="2400" b="1" dirty="0">
              <a:latin typeface="仿宋" panose="02010609060101010101" pitchFamily="49" charset="-122"/>
              <a:ea typeface="仿宋" panose="02010609060101010101" pitchFamily="49" charset="-122"/>
            </a:endParaRPr>
          </a:p>
          <a:p>
            <a:pPr>
              <a:lnSpc>
                <a:spcPct val="120000"/>
              </a:lnSpc>
            </a:pP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第十一条  国家开放大学学位证书包括以下内容：</a:t>
            </a:r>
          </a:p>
          <a:p>
            <a:pPr>
              <a:lnSpc>
                <a:spcPct val="120000"/>
              </a:lnSpc>
            </a:pPr>
            <a:r>
              <a:rPr lang="en-US" altLang="zh-CN" sz="2400" b="1" dirty="0">
                <a:latin typeface="仿宋" panose="02010609060101010101" pitchFamily="49" charset="-122"/>
                <a:ea typeface="仿宋" panose="02010609060101010101" pitchFamily="49" charset="-122"/>
              </a:rPr>
              <a:t>   </a:t>
            </a:r>
            <a:r>
              <a:rPr lang="zh-CN" altLang="en-US" sz="2400" b="1" dirty="0" smtClean="0">
                <a:latin typeface="仿宋" panose="02010609060101010101" pitchFamily="49" charset="-122"/>
                <a:ea typeface="仿宋" panose="02010609060101010101" pitchFamily="49" charset="-122"/>
              </a:rPr>
              <a:t>（一）学位</a:t>
            </a:r>
            <a:r>
              <a:rPr lang="zh-CN" altLang="en-US" sz="2400" b="1" dirty="0">
                <a:latin typeface="仿宋" panose="02010609060101010101" pitchFamily="49" charset="-122"/>
                <a:ea typeface="仿宋" panose="02010609060101010101" pitchFamily="49" charset="-122"/>
              </a:rPr>
              <a:t>获得者姓名、性别、出生日期，近期免冠正面彩色照片</a:t>
            </a:r>
            <a:r>
              <a:rPr lang="zh-CN" altLang="en-US" sz="2400" b="1" dirty="0" smtClean="0">
                <a:latin typeface="仿宋" panose="02010609060101010101" pitchFamily="49" charset="-122"/>
                <a:ea typeface="仿宋" panose="02010609060101010101" pitchFamily="49" charset="-122"/>
              </a:rPr>
              <a:t>。（二）所</a:t>
            </a:r>
            <a:r>
              <a:rPr lang="zh-CN" altLang="en-US" sz="2400" b="1" dirty="0">
                <a:latin typeface="仿宋" panose="02010609060101010101" pitchFamily="49" charset="-122"/>
                <a:ea typeface="仿宋" panose="02010609060101010101" pitchFamily="49" charset="-122"/>
              </a:rPr>
              <a:t>学</a:t>
            </a:r>
            <a:r>
              <a:rPr lang="zh-CN" altLang="en-US" sz="2400" b="1" dirty="0" smtClean="0">
                <a:latin typeface="仿宋" panose="02010609060101010101" pitchFamily="49" charset="-122"/>
                <a:ea typeface="仿宋" panose="02010609060101010101" pitchFamily="49" charset="-122"/>
              </a:rPr>
              <a:t>专业</a:t>
            </a:r>
            <a:r>
              <a:rPr lang="zh-CN" altLang="en-US" sz="2400" b="1" dirty="0">
                <a:latin typeface="仿宋" panose="02010609060101010101" pitchFamily="49" charset="-122"/>
                <a:ea typeface="仿宋" panose="02010609060101010101" pitchFamily="49" charset="-122"/>
              </a:rPr>
              <a:t>名称</a:t>
            </a:r>
            <a:r>
              <a:rPr lang="zh-CN" altLang="en-US" sz="2400" b="1" dirty="0" smtClean="0">
                <a:latin typeface="仿宋" panose="02010609060101010101" pitchFamily="49" charset="-122"/>
                <a:ea typeface="仿宋" panose="02010609060101010101" pitchFamily="49" charset="-122"/>
              </a:rPr>
              <a:t>；（三）专业对应的学位授予门类；（四）学位</a:t>
            </a:r>
            <a:r>
              <a:rPr lang="zh-CN" altLang="en-US" sz="2400" b="1" dirty="0">
                <a:latin typeface="仿宋" panose="02010609060101010101" pitchFamily="49" charset="-122"/>
                <a:ea typeface="仿宋" panose="02010609060101010101" pitchFamily="49" charset="-122"/>
              </a:rPr>
              <a:t>授予单位名称，校长和学位评定委员会主席签名</a:t>
            </a:r>
            <a:r>
              <a:rPr lang="zh-CN" altLang="en-US" sz="2400" b="1" dirty="0" smtClean="0">
                <a:latin typeface="仿宋" panose="02010609060101010101" pitchFamily="49" charset="-122"/>
                <a:ea typeface="仿宋" panose="02010609060101010101" pitchFamily="49" charset="-122"/>
              </a:rPr>
              <a:t>；（五）证书</a:t>
            </a:r>
            <a:r>
              <a:rPr lang="zh-CN" altLang="en-US" sz="2400" b="1" dirty="0">
                <a:latin typeface="仿宋" panose="02010609060101010101" pitchFamily="49" charset="-122"/>
                <a:ea typeface="仿宋" panose="02010609060101010101" pitchFamily="49" charset="-122"/>
              </a:rPr>
              <a:t>编号</a:t>
            </a:r>
            <a:r>
              <a:rPr lang="zh-CN" altLang="en-US" sz="2400" b="1" dirty="0" smtClean="0">
                <a:latin typeface="仿宋" panose="02010609060101010101" pitchFamily="49" charset="-122"/>
                <a:ea typeface="仿宋" panose="02010609060101010101" pitchFamily="49" charset="-122"/>
              </a:rPr>
              <a:t>；（六）发</a:t>
            </a:r>
            <a:r>
              <a:rPr lang="zh-CN" altLang="en-US" sz="2400" b="1" dirty="0">
                <a:latin typeface="仿宋" panose="02010609060101010101" pitchFamily="49" charset="-122"/>
                <a:ea typeface="仿宋" panose="02010609060101010101" pitchFamily="49" charset="-122"/>
              </a:rPr>
              <a:t>证日期。</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
          <p:cNvPicPr>
            <a:picLocks noChangeAspect="1"/>
          </p:cNvPicPr>
          <p:nvPr/>
        </p:nvPicPr>
        <p:blipFill>
          <a:blip r:embed="rId2"/>
          <a:stretch>
            <a:fillRect/>
          </a:stretch>
        </p:blipFill>
        <p:spPr>
          <a:xfrm>
            <a:off x="0" y="-25400"/>
            <a:ext cx="9144000" cy="6854825"/>
          </a:xfrm>
          <a:prstGeom prst="rect">
            <a:avLst/>
          </a:prstGeom>
          <a:noFill/>
          <a:ln w="9525">
            <a:noFill/>
          </a:ln>
        </p:spPr>
      </p:pic>
      <p:pic>
        <p:nvPicPr>
          <p:cNvPr id="19459" name="Picture 3" descr="5"/>
          <p:cNvPicPr>
            <a:picLocks noChangeAspect="1"/>
          </p:cNvPicPr>
          <p:nvPr/>
        </p:nvPicPr>
        <p:blipFill>
          <a:blip r:embed="rId3"/>
          <a:stretch>
            <a:fillRect/>
          </a:stretch>
        </p:blipFill>
        <p:spPr>
          <a:xfrm>
            <a:off x="1765300" y="-22225"/>
            <a:ext cx="7418388" cy="384175"/>
          </a:xfrm>
          <a:prstGeom prst="rect">
            <a:avLst/>
          </a:prstGeom>
          <a:noFill/>
          <a:ln w="9525">
            <a:noFill/>
          </a:ln>
        </p:spPr>
      </p:pic>
      <p:pic>
        <p:nvPicPr>
          <p:cNvPr id="19460" name="Picture 5" descr="3"/>
          <p:cNvPicPr>
            <a:picLocks noChangeAspect="1"/>
          </p:cNvPicPr>
          <p:nvPr/>
        </p:nvPicPr>
        <p:blipFill>
          <a:blip r:embed="rId4"/>
          <a:stretch>
            <a:fillRect/>
          </a:stretch>
        </p:blipFill>
        <p:spPr>
          <a:xfrm>
            <a:off x="0" y="0"/>
            <a:ext cx="1579563" cy="439738"/>
          </a:xfrm>
          <a:prstGeom prst="rect">
            <a:avLst/>
          </a:prstGeom>
          <a:noFill/>
          <a:ln w="9525">
            <a:noFill/>
          </a:ln>
        </p:spPr>
      </p:pic>
      <p:sp>
        <p:nvSpPr>
          <p:cNvPr id="19461" name="Rectangle 17"/>
          <p:cNvSpPr/>
          <p:nvPr/>
        </p:nvSpPr>
        <p:spPr>
          <a:xfrm>
            <a:off x="1677604" y="428952"/>
            <a:ext cx="5955476" cy="523220"/>
          </a:xfrm>
          <a:prstGeom prst="rect">
            <a:avLst/>
          </a:prstGeom>
          <a:noFill/>
          <a:ln w="9525">
            <a:noFill/>
          </a:ln>
        </p:spPr>
        <p:txBody>
          <a:bodyPr wrap="none" anchor="ctr" anchorCtr="0">
            <a:spAutoFit/>
          </a:bodyPr>
          <a:lstStyle/>
          <a:p>
            <a:pPr algn="ctr">
              <a:buNone/>
            </a:pPr>
            <a:r>
              <a:rPr lang="zh-CN" altLang="en-US" sz="2800" b="1" dirty="0">
                <a:latin typeface="黑体" panose="02010609060101010101" pitchFamily="49" charset="-122"/>
                <a:ea typeface="黑体" panose="02010609060101010101" pitchFamily="49" charset="-122"/>
              </a:rPr>
              <a:t>国家开放大学学士学位授予</a:t>
            </a:r>
            <a:r>
              <a:rPr lang="zh-CN" altLang="en-US" sz="2800" b="1" dirty="0" smtClean="0">
                <a:latin typeface="黑体" panose="02010609060101010101" pitchFamily="49" charset="-122"/>
                <a:ea typeface="黑体" panose="02010609060101010101" pitchFamily="49" charset="-122"/>
              </a:rPr>
              <a:t>工作细则</a:t>
            </a:r>
            <a:endParaRPr lang="zh-CN" altLang="en-US" sz="2800" dirty="0">
              <a:latin typeface="黑体" panose="02010609060101010101" pitchFamily="49" charset="-122"/>
              <a:ea typeface="黑体" panose="02010609060101010101" pitchFamily="49" charset="-122"/>
            </a:endParaRPr>
          </a:p>
        </p:txBody>
      </p:sp>
      <p:sp>
        <p:nvSpPr>
          <p:cNvPr id="19462" name="Rectangle 19"/>
          <p:cNvSpPr/>
          <p:nvPr/>
        </p:nvSpPr>
        <p:spPr>
          <a:xfrm>
            <a:off x="71438" y="2348505"/>
            <a:ext cx="9072562" cy="2308324"/>
          </a:xfrm>
          <a:prstGeom prst="rect">
            <a:avLst/>
          </a:prstGeom>
          <a:noFill/>
          <a:ln w="9525">
            <a:noFill/>
          </a:ln>
        </p:spPr>
        <p:txBody>
          <a:bodyPr anchor="ctr" anchorCtr="0">
            <a:spAutoFit/>
          </a:bodyPr>
          <a:lstStyle/>
          <a:p>
            <a:pPr>
              <a:lnSpc>
                <a:spcPct val="120000"/>
              </a:lnSpc>
            </a:pPr>
            <a:r>
              <a:rPr lang="zh-CN" altLang="en-US" sz="2400" b="1" dirty="0">
                <a:latin typeface="仿宋" panose="02010609060101010101" pitchFamily="49" charset="-122"/>
                <a:ea typeface="仿宋" panose="02010609060101010101" pitchFamily="49" charset="-122"/>
              </a:rPr>
              <a:t>    </a:t>
            </a:r>
            <a:r>
              <a:rPr lang="zh-CN" altLang="en-US" sz="2400" b="1" dirty="0">
                <a:latin typeface="黑体" panose="02010609060101010101" pitchFamily="49" charset="-122"/>
                <a:ea typeface="黑体" panose="02010609060101010101" pitchFamily="49" charset="-122"/>
              </a:rPr>
              <a:t>第四章  学位证书</a:t>
            </a:r>
          </a:p>
          <a:p>
            <a:pPr>
              <a:lnSpc>
                <a:spcPct val="120000"/>
              </a:lnSpc>
            </a:pPr>
            <a:r>
              <a:rPr lang="zh-CN" altLang="en-US" sz="2400" b="1" dirty="0">
                <a:latin typeface="仿宋" panose="02010609060101010101" pitchFamily="49" charset="-122"/>
                <a:ea typeface="仿宋" panose="02010609060101010101" pitchFamily="49" charset="-122"/>
              </a:rPr>
              <a:t>    第十二</a:t>
            </a:r>
            <a:r>
              <a:rPr lang="zh-CN" altLang="en-US" sz="2400" b="1" dirty="0" smtClean="0">
                <a:latin typeface="仿宋" panose="02010609060101010101" pitchFamily="49" charset="-122"/>
                <a:ea typeface="仿宋" panose="02010609060101010101" pitchFamily="49" charset="-122"/>
              </a:rPr>
              <a:t>条  学位</a:t>
            </a:r>
            <a:r>
              <a:rPr lang="zh-CN" altLang="en-US" sz="2400" b="1" dirty="0">
                <a:latin typeface="仿宋" panose="02010609060101010101" pitchFamily="49" charset="-122"/>
                <a:ea typeface="仿宋" panose="02010609060101010101" pitchFamily="49" charset="-122"/>
              </a:rPr>
              <a:t>证书是一次性证件，如有遗失或损坏</a:t>
            </a:r>
            <a:r>
              <a:rPr lang="zh-CN" altLang="en-US" sz="2400" b="1" dirty="0" smtClean="0">
                <a:latin typeface="仿宋" panose="02010609060101010101" pitchFamily="49" charset="-122"/>
                <a:ea typeface="仿宋" panose="02010609060101010101" pitchFamily="49" charset="-122"/>
              </a:rPr>
              <a:t>不予</a:t>
            </a:r>
            <a:r>
              <a:rPr lang="zh-CN" altLang="en-US" sz="2400" b="1" dirty="0">
                <a:latin typeface="仿宋" panose="02010609060101010101" pitchFamily="49" charset="-122"/>
                <a:ea typeface="仿宋" panose="02010609060101010101" pitchFamily="49" charset="-122"/>
              </a:rPr>
              <a:t>补发。学位证书遗失或损坏的，经本人申请，学位</a:t>
            </a:r>
            <a:r>
              <a:rPr lang="zh-CN" altLang="en-US" sz="2400" b="1" dirty="0" smtClean="0">
                <a:latin typeface="仿宋" panose="02010609060101010101" pitchFamily="49" charset="-122"/>
                <a:ea typeface="仿宋" panose="02010609060101010101" pitchFamily="49" charset="-122"/>
              </a:rPr>
              <a:t>办公室核实</a:t>
            </a:r>
            <a:r>
              <a:rPr lang="zh-CN" altLang="en-US" sz="2400" b="1" dirty="0">
                <a:latin typeface="仿宋" panose="02010609060101010101" pitchFamily="49" charset="-122"/>
                <a:ea typeface="仿宋" panose="02010609060101010101" pitchFamily="49" charset="-122"/>
              </a:rPr>
              <a:t>后可出具相应的“学位证明书”。学位证明书应注明原学位证书编号等内容。学位证明书与学位证书具有同</a:t>
            </a:r>
            <a:r>
              <a:rPr lang="zh-CN" altLang="en-US" sz="2400" b="1" dirty="0" smtClean="0">
                <a:latin typeface="仿宋" panose="02010609060101010101" pitchFamily="49" charset="-122"/>
                <a:ea typeface="仿宋" panose="02010609060101010101" pitchFamily="49" charset="-122"/>
              </a:rPr>
              <a:t>等效力。</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01_밝은나눔">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595959"/>
      </a:folHlink>
    </a:clrScheme>
    <a:fontScheme name="d01_밝은나눔">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1" hangingPunct="0">
          <a:lnSpc>
            <a:spcPct val="100000"/>
          </a:lnSpc>
          <a:spcBef>
            <a:spcPct val="0"/>
          </a:spcBef>
          <a:spcAft>
            <a:spcPct val="0"/>
          </a:spcAft>
          <a:buClrTx/>
          <a:buSzTx/>
          <a:buFontTx/>
          <a:buNone/>
          <a:defRPr kumimoji="0" lang="zh-CN" altLang="zh-CN"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1" hangingPunct="0">
          <a:lnSpc>
            <a:spcPct val="100000"/>
          </a:lnSpc>
          <a:spcBef>
            <a:spcPct val="0"/>
          </a:spcBef>
          <a:spcAft>
            <a:spcPct val="0"/>
          </a:spcAft>
          <a:buClrTx/>
          <a:buSzTx/>
          <a:buFontTx/>
          <a:buNone/>
          <a:defRPr kumimoji="0" lang="zh-CN" altLang="zh-CN"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3923</Words>
  <Application>Microsoft Office PowerPoint</Application>
  <PresentationFormat>全屏显示(4:3)</PresentationFormat>
  <Paragraphs>191</Paragraphs>
  <Slides>32</Slides>
  <Notes>2</Notes>
  <HiddenSlides>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仿宋</vt:lpstr>
      <vt:lpstr>나눔 고딕</vt:lpstr>
      <vt:lpstr>나눔고딕</vt:lpstr>
      <vt:lpstr>黑体</vt:lpstr>
      <vt:lpstr>宋体</vt:lpstr>
      <vt:lpstr>微软雅黑</vt:lpstr>
      <vt:lpstr>幼圆</vt:lpstr>
      <vt:lpstr>Arial</vt:lpstr>
      <vt:lpstr>Times New Roman</vt:lpstr>
      <vt:lpstr>Wingdings</vt:lpstr>
      <vt:lpstr>d01_밝은나눔</vt:lpstr>
      <vt:lpstr>土木工程专业毕业设计（论文） 答辩主持人培训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本次培训活动就到这里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点击设置标题</dc:title>
  <dc:creator>Administrator</dc:creator>
  <cp:lastModifiedBy>王卓</cp:lastModifiedBy>
  <cp:revision>113</cp:revision>
  <dcterms:created xsi:type="dcterms:W3CDTF">2011-08-14T07:11:00Z</dcterms:created>
  <dcterms:modified xsi:type="dcterms:W3CDTF">2024-04-03T03:45:12Z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AFAB061E3A184797833978BD9FD8DD8A</vt:lpwstr>
  </property>
</Properties>
</file>